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70" r:id="rId7"/>
    <p:sldId id="271" r:id="rId8"/>
    <p:sldId id="272" r:id="rId9"/>
    <p:sldId id="261" r:id="rId10"/>
    <p:sldId id="262" r:id="rId11"/>
    <p:sldId id="264" r:id="rId12"/>
    <p:sldId id="273" r:id="rId13"/>
    <p:sldId id="269" r:id="rId14"/>
  </p:sldIdLst>
  <p:sldSz cx="18288000" cy="10287000"/>
  <p:notesSz cx="6858000" cy="9144000"/>
  <p:embeddedFontLst>
    <p:embeddedFont>
      <p:font typeface="Google Sans Medium" panose="020B0603030502040204" pitchFamily="34" charset="0"/>
      <p:regular r:id="rId15"/>
    </p:embeddedFont>
    <p:embeddedFont>
      <p:font typeface="Montserrat Classic Bold" pitchFamily="2" charset="77"/>
      <p:regular r:id="rId16"/>
      <p:bold r:id="rId17"/>
    </p:embeddedFont>
    <p:embeddedFont>
      <p:font typeface="Oswald Bold" pitchFamily="2" charset="77"/>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21" autoAdjust="0"/>
    <p:restoredTop sz="94544" autoAdjust="0"/>
  </p:normalViewPr>
  <p:slideViewPr>
    <p:cSldViewPr>
      <p:cViewPr varScale="1">
        <p:scale>
          <a:sx n="172" d="100"/>
          <a:sy n="172" d="100"/>
        </p:scale>
        <p:origin x="224" y="7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4236347" y="4348786"/>
            <a:ext cx="9815307" cy="2766619"/>
          </a:xfrm>
          <a:prstGeom prst="rect">
            <a:avLst/>
          </a:prstGeom>
        </p:spPr>
        <p:txBody>
          <a:bodyPr lIns="0" tIns="0" rIns="0" bIns="0" rtlCol="0" anchor="t">
            <a:spAutoFit/>
          </a:bodyPr>
          <a:lstStyle/>
          <a:p>
            <a:pPr algn="ctr">
              <a:lnSpc>
                <a:spcPts val="22684"/>
              </a:lnSpc>
            </a:pPr>
            <a:r>
              <a:rPr lang="en-US" sz="16437" b="1" spc="1610" dirty="0">
                <a:solidFill>
                  <a:srgbClr val="231F20"/>
                </a:solidFill>
                <a:latin typeface="Oswald Bold"/>
                <a:ea typeface="Oswald Bold"/>
                <a:cs typeface="Oswald Bold"/>
                <a:sym typeface="Oswald Bold"/>
              </a:rPr>
              <a:t>PROJECT</a:t>
            </a:r>
          </a:p>
        </p:txBody>
      </p:sp>
      <p:sp>
        <p:nvSpPr>
          <p:cNvPr id="10" name="TextBox 10"/>
          <p:cNvSpPr txBox="1"/>
          <p:nvPr/>
        </p:nvSpPr>
        <p:spPr>
          <a:xfrm>
            <a:off x="4236347" y="3438109"/>
            <a:ext cx="9815307" cy="1186902"/>
          </a:xfrm>
          <a:prstGeom prst="rect">
            <a:avLst/>
          </a:prstGeom>
        </p:spPr>
        <p:txBody>
          <a:bodyPr lIns="0" tIns="0" rIns="0" bIns="0" rtlCol="0" anchor="t">
            <a:spAutoFit/>
          </a:bodyPr>
          <a:lstStyle/>
          <a:p>
            <a:pPr algn="ctr">
              <a:lnSpc>
                <a:spcPts val="9748"/>
              </a:lnSpc>
            </a:pPr>
            <a:r>
              <a:rPr lang="en-US" sz="7063" b="1" spc="692" dirty="0">
                <a:solidFill>
                  <a:srgbClr val="231F20"/>
                </a:solidFill>
                <a:latin typeface="Oswald Bold"/>
                <a:ea typeface="Oswald Bold"/>
                <a:cs typeface="Oswald Bold"/>
                <a:sym typeface="Oswald Bold"/>
              </a:rPr>
              <a:t>MINDX</a:t>
            </a:r>
          </a:p>
        </p:txBody>
      </p:sp>
      <p:sp>
        <p:nvSpPr>
          <p:cNvPr id="11" name="TextBox 11"/>
          <p:cNvSpPr txBox="1"/>
          <p:nvPr/>
        </p:nvSpPr>
        <p:spPr>
          <a:xfrm>
            <a:off x="2719596" y="7482578"/>
            <a:ext cx="12848809" cy="421847"/>
          </a:xfrm>
          <a:prstGeom prst="rect">
            <a:avLst/>
          </a:prstGeom>
        </p:spPr>
        <p:txBody>
          <a:bodyPr lIns="0" tIns="0" rIns="0" bIns="0" rtlCol="0" anchor="t">
            <a:spAutoFit/>
          </a:bodyPr>
          <a:lstStyle/>
          <a:p>
            <a:pPr algn="ctr">
              <a:lnSpc>
                <a:spcPts val="3661"/>
              </a:lnSpc>
            </a:pPr>
            <a:r>
              <a:rPr lang="en-US" sz="2653" b="1" spc="140" dirty="0">
                <a:solidFill>
                  <a:srgbClr val="231F20"/>
                </a:solidFill>
                <a:latin typeface="Montserrat Classic Bold"/>
                <a:ea typeface="Montserrat Classic Bold"/>
                <a:cs typeface="Montserrat Classic Bold"/>
                <a:sym typeface="Montserrat Classic Bold"/>
              </a:rPr>
              <a:t>WAVECLOUD (http://localhost:3000/login)</a:t>
            </a:r>
          </a:p>
        </p:txBody>
      </p:sp>
      <p:pic>
        <p:nvPicPr>
          <p:cNvPr id="1028" name="Picture 4" descr="Khoá học lập trình dành cho trẻ 9-17 tuổi">
            <a:extLst>
              <a:ext uri="{FF2B5EF4-FFF2-40B4-BE49-F238E27FC236}">
                <a16:creationId xmlns:a16="http://schemas.microsoft.com/office/drawing/2014/main" id="{6F5CFAAB-BE47-A580-36B6-60E91014C5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93058" y="647700"/>
            <a:ext cx="1828800" cy="8010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779206" y="1920649"/>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035253">
            <a:off x="15331117" y="4817487"/>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AutoShape 5"/>
          <p:cNvSpPr/>
          <p:nvPr/>
        </p:nvSpPr>
        <p:spPr>
          <a:xfrm>
            <a:off x="1589541" y="5472067"/>
            <a:ext cx="15108918" cy="0"/>
          </a:xfrm>
          <a:prstGeom prst="line">
            <a:avLst/>
          </a:prstGeom>
          <a:ln w="38100" cap="flat">
            <a:solidFill>
              <a:srgbClr val="000000"/>
            </a:solidFill>
            <a:prstDash val="solid"/>
            <a:headEnd type="none" w="sm" len="sm"/>
            <a:tailEnd type="none" w="sm" len="sm"/>
          </a:ln>
        </p:spPr>
      </p:sp>
      <p:grpSp>
        <p:nvGrpSpPr>
          <p:cNvPr id="6" name="Group 6"/>
          <p:cNvGrpSpPr/>
          <p:nvPr/>
        </p:nvGrpSpPr>
        <p:grpSpPr>
          <a:xfrm>
            <a:off x="3542437" y="5240576"/>
            <a:ext cx="501082" cy="50108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latin typeface="Google Sans Medium" panose="020B0603030502040204" pitchFamily="34" charset="0"/>
              </a:endParaRPr>
            </a:p>
          </p:txBody>
        </p:sp>
      </p:grpSp>
      <p:sp>
        <p:nvSpPr>
          <p:cNvPr id="9" name="TextBox 9"/>
          <p:cNvSpPr txBox="1"/>
          <p:nvPr/>
        </p:nvSpPr>
        <p:spPr>
          <a:xfrm>
            <a:off x="2190716" y="6537441"/>
            <a:ext cx="3204526" cy="324961"/>
          </a:xfrm>
          <a:prstGeom prst="rect">
            <a:avLst/>
          </a:prstGeom>
        </p:spPr>
        <p:txBody>
          <a:bodyPr lIns="0" tIns="0" rIns="0" bIns="0" rtlCol="0" anchor="t">
            <a:spAutoFit/>
          </a:bodyPr>
          <a:lstStyle/>
          <a:p>
            <a:pPr algn="ctr">
              <a:lnSpc>
                <a:spcPts val="2545"/>
              </a:lnSpc>
            </a:pPr>
            <a:r>
              <a:rPr lang="en-US" sz="2400" spc="180" dirty="0" err="1">
                <a:solidFill>
                  <a:srgbClr val="231F20"/>
                </a:solidFill>
                <a:latin typeface="Google Sans Medium" panose="020B0603030502040204" pitchFamily="34" charset="0"/>
                <a:ea typeface="DM Sans"/>
                <a:cs typeface="DM Sans"/>
                <a:sym typeface="DM Sans"/>
              </a:rPr>
              <a:t>Lên</a:t>
            </a:r>
            <a:r>
              <a:rPr lang="en-US" sz="2400" spc="180" dirty="0">
                <a:solidFill>
                  <a:srgbClr val="231F20"/>
                </a:solidFill>
                <a:latin typeface="Google Sans Medium" panose="020B0603030502040204" pitchFamily="34" charset="0"/>
                <a:ea typeface="DM Sans"/>
                <a:cs typeface="DM Sans"/>
                <a:sym typeface="DM Sans"/>
              </a:rPr>
              <a:t> </a:t>
            </a:r>
            <a:r>
              <a:rPr lang="en-US" sz="2400" spc="180" dirty="0" err="1">
                <a:solidFill>
                  <a:srgbClr val="231F20"/>
                </a:solidFill>
                <a:latin typeface="Google Sans Medium" panose="020B0603030502040204" pitchFamily="34" charset="0"/>
                <a:ea typeface="DM Sans"/>
                <a:cs typeface="DM Sans"/>
                <a:sym typeface="DM Sans"/>
              </a:rPr>
              <a:t>ý</a:t>
            </a:r>
            <a:r>
              <a:rPr lang="en-US" sz="2400" spc="180" dirty="0">
                <a:solidFill>
                  <a:srgbClr val="231F20"/>
                </a:solidFill>
                <a:latin typeface="Google Sans Medium" panose="020B0603030502040204" pitchFamily="34" charset="0"/>
                <a:ea typeface="DM Sans"/>
                <a:cs typeface="DM Sans"/>
                <a:sym typeface="DM Sans"/>
              </a:rPr>
              <a:t> </a:t>
            </a:r>
            <a:r>
              <a:rPr lang="en-US" sz="2400" spc="180" dirty="0" err="1">
                <a:solidFill>
                  <a:srgbClr val="231F20"/>
                </a:solidFill>
                <a:latin typeface="Google Sans Medium" panose="020B0603030502040204" pitchFamily="34" charset="0"/>
                <a:ea typeface="DM Sans"/>
                <a:cs typeface="DM Sans"/>
                <a:sym typeface="DM Sans"/>
              </a:rPr>
              <a:t>tưởng</a:t>
            </a:r>
            <a:endParaRPr lang="en-US" sz="2400" spc="180" dirty="0">
              <a:solidFill>
                <a:srgbClr val="231F20"/>
              </a:solidFill>
              <a:latin typeface="Google Sans Medium" panose="020B0603030502040204" pitchFamily="34" charset="0"/>
              <a:ea typeface="DM Sans"/>
              <a:cs typeface="DM Sans"/>
              <a:sym typeface="DM Sans"/>
            </a:endParaRPr>
          </a:p>
        </p:txBody>
      </p:sp>
      <p:sp>
        <p:nvSpPr>
          <p:cNvPr id="10" name="TextBox 10"/>
          <p:cNvSpPr txBox="1"/>
          <p:nvPr/>
        </p:nvSpPr>
        <p:spPr>
          <a:xfrm>
            <a:off x="2779206" y="2339199"/>
            <a:ext cx="2027545" cy="1231106"/>
          </a:xfrm>
          <a:prstGeom prst="rect">
            <a:avLst/>
          </a:prstGeom>
        </p:spPr>
        <p:txBody>
          <a:bodyPr lIns="0" tIns="0" rIns="0" bIns="0" rtlCol="0" anchor="t">
            <a:spAutoFit/>
          </a:bodyPr>
          <a:lstStyle/>
          <a:p>
            <a:pPr algn="ctr"/>
            <a:r>
              <a:rPr lang="en-US" sz="4000" b="1" spc="649" dirty="0">
                <a:solidFill>
                  <a:srgbClr val="FFFBFB"/>
                </a:solidFill>
                <a:latin typeface="Google Sans Medium" panose="020B0603030502040204" pitchFamily="34" charset="0"/>
                <a:ea typeface="DM Sans Bold"/>
                <a:cs typeface="DM Sans Bold"/>
                <a:sym typeface="DM Sans Bold"/>
              </a:rPr>
              <a:t>1</a:t>
            </a:r>
            <a:r>
              <a:rPr lang="en-US" sz="4000" b="1" spc="649" baseline="30000" dirty="0">
                <a:solidFill>
                  <a:srgbClr val="FFFBFB"/>
                </a:solidFill>
                <a:latin typeface="Google Sans Medium" panose="020B0603030502040204" pitchFamily="34" charset="0"/>
                <a:ea typeface="DM Sans Bold"/>
                <a:cs typeface="DM Sans Bold"/>
                <a:sym typeface="DM Sans Bold"/>
              </a:rPr>
              <a:t>st</a:t>
            </a:r>
            <a:endParaRPr lang="en-US" sz="4000" b="1" spc="649" dirty="0">
              <a:solidFill>
                <a:srgbClr val="FFFBFB"/>
              </a:solidFill>
              <a:latin typeface="Google Sans Medium" panose="020B0603030502040204" pitchFamily="34" charset="0"/>
              <a:ea typeface="DM Sans Bold"/>
              <a:cs typeface="DM Sans Bold"/>
              <a:sym typeface="DM Sans Bold"/>
            </a:endParaRPr>
          </a:p>
          <a:p>
            <a:pPr algn="ctr"/>
            <a:r>
              <a:rPr lang="en-US" sz="4000" b="1" spc="649" dirty="0">
                <a:solidFill>
                  <a:srgbClr val="FFFBFB"/>
                </a:solidFill>
                <a:latin typeface="Google Sans Medium" panose="020B0603030502040204" pitchFamily="34" charset="0"/>
                <a:ea typeface="DM Sans Bold"/>
                <a:cs typeface="DM Sans Bold"/>
                <a:sym typeface="DM Sans Bold"/>
              </a:rPr>
              <a:t>Day</a:t>
            </a:r>
          </a:p>
        </p:txBody>
      </p:sp>
      <p:sp>
        <p:nvSpPr>
          <p:cNvPr id="12" name="Freeform 12"/>
          <p:cNvSpPr/>
          <p:nvPr/>
        </p:nvSpPr>
        <p:spPr>
          <a:xfrm>
            <a:off x="6267505"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7030737" y="5240576"/>
            <a:ext cx="501082" cy="50108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latin typeface="Google Sans Medium" panose="020B0603030502040204" pitchFamily="34" charset="0"/>
              </a:endParaRPr>
            </a:p>
          </p:txBody>
        </p:sp>
      </p:grpSp>
      <p:sp>
        <p:nvSpPr>
          <p:cNvPr id="16" name="TextBox 16"/>
          <p:cNvSpPr txBox="1"/>
          <p:nvPr/>
        </p:nvSpPr>
        <p:spPr>
          <a:xfrm>
            <a:off x="6267505" y="2339199"/>
            <a:ext cx="2027545" cy="1231106"/>
          </a:xfrm>
          <a:prstGeom prst="rect">
            <a:avLst/>
          </a:prstGeom>
        </p:spPr>
        <p:txBody>
          <a:bodyPr lIns="0" tIns="0" rIns="0" bIns="0" rtlCol="0" anchor="t">
            <a:spAutoFit/>
          </a:bodyPr>
          <a:lstStyle/>
          <a:p>
            <a:pPr algn="ctr"/>
            <a:r>
              <a:rPr lang="en-US" sz="4000" b="1" spc="649" dirty="0">
                <a:solidFill>
                  <a:srgbClr val="FFFBFB"/>
                </a:solidFill>
                <a:latin typeface="Google Sans Medium" panose="020B0603030502040204" pitchFamily="34" charset="0"/>
                <a:ea typeface="DM Sans Bold"/>
                <a:cs typeface="DM Sans Bold"/>
                <a:sym typeface="DM Sans Bold"/>
              </a:rPr>
              <a:t>1</a:t>
            </a:r>
            <a:r>
              <a:rPr lang="en-US" sz="4000" b="1" spc="649" baseline="30000" dirty="0">
                <a:solidFill>
                  <a:srgbClr val="FFFBFB"/>
                </a:solidFill>
                <a:latin typeface="Google Sans Medium" panose="020B0603030502040204" pitchFamily="34" charset="0"/>
                <a:ea typeface="DM Sans Bold"/>
                <a:cs typeface="DM Sans Bold"/>
                <a:sym typeface="DM Sans Bold"/>
              </a:rPr>
              <a:t>st</a:t>
            </a:r>
            <a:r>
              <a:rPr lang="en-US" sz="4000" b="1" spc="649" dirty="0">
                <a:solidFill>
                  <a:srgbClr val="FFFBFB"/>
                </a:solidFill>
                <a:latin typeface="Google Sans Medium" panose="020B0603030502040204" pitchFamily="34" charset="0"/>
                <a:ea typeface="DM Sans Bold"/>
                <a:cs typeface="DM Sans Bold"/>
                <a:sym typeface="DM Sans Bold"/>
              </a:rPr>
              <a:t> Week</a:t>
            </a:r>
          </a:p>
        </p:txBody>
      </p:sp>
      <p:sp>
        <p:nvSpPr>
          <p:cNvPr id="17" name="Freeform 17"/>
          <p:cNvSpPr/>
          <p:nvPr/>
        </p:nvSpPr>
        <p:spPr>
          <a:xfrm>
            <a:off x="9758062"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p:nvPr/>
        </p:nvGrpSpPr>
        <p:grpSpPr>
          <a:xfrm>
            <a:off x="10521294" y="5240576"/>
            <a:ext cx="501082" cy="50108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latin typeface="Google Sans Medium" panose="020B0603030502040204" pitchFamily="34" charset="0"/>
              </a:endParaRPr>
            </a:p>
          </p:txBody>
        </p:sp>
      </p:grpSp>
      <p:sp>
        <p:nvSpPr>
          <p:cNvPr id="21" name="TextBox 21"/>
          <p:cNvSpPr txBox="1"/>
          <p:nvPr/>
        </p:nvSpPr>
        <p:spPr>
          <a:xfrm>
            <a:off x="9758062" y="2339199"/>
            <a:ext cx="2027545" cy="1231106"/>
          </a:xfrm>
          <a:prstGeom prst="rect">
            <a:avLst/>
          </a:prstGeom>
        </p:spPr>
        <p:txBody>
          <a:bodyPr lIns="0" tIns="0" rIns="0" bIns="0" rtlCol="0" anchor="t">
            <a:spAutoFit/>
          </a:bodyPr>
          <a:lstStyle/>
          <a:p>
            <a:pPr algn="ctr"/>
            <a:r>
              <a:rPr lang="en-US" sz="4000" b="1" spc="649" dirty="0">
                <a:solidFill>
                  <a:srgbClr val="FFFBFB"/>
                </a:solidFill>
                <a:latin typeface="Google Sans Medium" panose="020B0603030502040204" pitchFamily="34" charset="0"/>
                <a:ea typeface="DM Sans Bold"/>
                <a:cs typeface="DM Sans Bold"/>
                <a:sym typeface="DM Sans Bold"/>
              </a:rPr>
              <a:t>2</a:t>
            </a:r>
            <a:r>
              <a:rPr lang="en-US" sz="4000" b="1" spc="649" baseline="30000" dirty="0">
                <a:solidFill>
                  <a:srgbClr val="FFFBFB"/>
                </a:solidFill>
                <a:latin typeface="Google Sans Medium" panose="020B0603030502040204" pitchFamily="34" charset="0"/>
                <a:ea typeface="DM Sans Bold"/>
                <a:cs typeface="DM Sans Bold"/>
                <a:sym typeface="DM Sans Bold"/>
              </a:rPr>
              <a:t>nd</a:t>
            </a:r>
            <a:r>
              <a:rPr lang="en-US" sz="4000" b="1" spc="649" dirty="0">
                <a:solidFill>
                  <a:srgbClr val="FFFBFB"/>
                </a:solidFill>
                <a:latin typeface="Google Sans Medium" panose="020B0603030502040204" pitchFamily="34" charset="0"/>
                <a:ea typeface="DM Sans Bold"/>
                <a:cs typeface="DM Sans Bold"/>
                <a:sym typeface="DM Sans Bold"/>
              </a:rPr>
              <a:t> </a:t>
            </a:r>
          </a:p>
          <a:p>
            <a:pPr algn="ctr"/>
            <a:r>
              <a:rPr lang="en-US" sz="4000" b="1" spc="649" dirty="0">
                <a:solidFill>
                  <a:srgbClr val="FFFBFB"/>
                </a:solidFill>
                <a:latin typeface="Google Sans Medium" panose="020B0603030502040204" pitchFamily="34" charset="0"/>
                <a:ea typeface="DM Sans Bold"/>
                <a:cs typeface="DM Sans Bold"/>
                <a:sym typeface="DM Sans Bold"/>
              </a:rPr>
              <a:t>Week</a:t>
            </a:r>
          </a:p>
        </p:txBody>
      </p:sp>
      <p:sp>
        <p:nvSpPr>
          <p:cNvPr id="22" name="Freeform 22"/>
          <p:cNvSpPr/>
          <p:nvPr/>
        </p:nvSpPr>
        <p:spPr>
          <a:xfrm>
            <a:off x="13248619"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3" name="Group 23"/>
          <p:cNvGrpSpPr/>
          <p:nvPr/>
        </p:nvGrpSpPr>
        <p:grpSpPr>
          <a:xfrm>
            <a:off x="14011851" y="5240576"/>
            <a:ext cx="501082" cy="50108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latin typeface="Google Sans Medium" panose="020B0603030502040204" pitchFamily="34" charset="0"/>
              </a:endParaRPr>
            </a:p>
          </p:txBody>
        </p:sp>
      </p:grpSp>
      <p:sp>
        <p:nvSpPr>
          <p:cNvPr id="26" name="TextBox 26"/>
          <p:cNvSpPr txBox="1"/>
          <p:nvPr/>
        </p:nvSpPr>
        <p:spPr>
          <a:xfrm>
            <a:off x="13248619" y="2339199"/>
            <a:ext cx="2027545" cy="1231106"/>
          </a:xfrm>
          <a:prstGeom prst="rect">
            <a:avLst/>
          </a:prstGeom>
        </p:spPr>
        <p:txBody>
          <a:bodyPr lIns="0" tIns="0" rIns="0" bIns="0" rtlCol="0" anchor="t">
            <a:spAutoFit/>
          </a:bodyPr>
          <a:lstStyle/>
          <a:p>
            <a:pPr algn="ctr"/>
            <a:r>
              <a:rPr lang="en-US" sz="4000" b="1" spc="649" dirty="0">
                <a:solidFill>
                  <a:srgbClr val="FFFBFB"/>
                </a:solidFill>
                <a:latin typeface="Google Sans Medium" panose="020B0603030502040204" pitchFamily="34" charset="0"/>
                <a:ea typeface="DM Sans Bold"/>
                <a:cs typeface="DM Sans Bold"/>
                <a:sym typeface="DM Sans Bold"/>
              </a:rPr>
              <a:t>3</a:t>
            </a:r>
            <a:r>
              <a:rPr lang="en-US" sz="4000" b="1" spc="649" baseline="30000" dirty="0">
                <a:solidFill>
                  <a:srgbClr val="FFFBFB"/>
                </a:solidFill>
                <a:latin typeface="Google Sans Medium" panose="020B0603030502040204" pitchFamily="34" charset="0"/>
                <a:ea typeface="DM Sans Bold"/>
                <a:cs typeface="DM Sans Bold"/>
                <a:sym typeface="DM Sans Bold"/>
              </a:rPr>
              <a:t>rd</a:t>
            </a:r>
            <a:endParaRPr lang="en-US" sz="4000" b="1" spc="649" dirty="0">
              <a:solidFill>
                <a:srgbClr val="FFFBFB"/>
              </a:solidFill>
              <a:latin typeface="Google Sans Medium" panose="020B0603030502040204" pitchFamily="34" charset="0"/>
              <a:ea typeface="DM Sans Bold"/>
              <a:cs typeface="DM Sans Bold"/>
              <a:sym typeface="DM Sans Bold"/>
            </a:endParaRPr>
          </a:p>
          <a:p>
            <a:pPr algn="ctr"/>
            <a:r>
              <a:rPr lang="en-US" sz="4000" b="1" spc="649" dirty="0">
                <a:solidFill>
                  <a:srgbClr val="FFFBFB"/>
                </a:solidFill>
                <a:latin typeface="Google Sans Medium" panose="020B0603030502040204" pitchFamily="34" charset="0"/>
                <a:ea typeface="DM Sans Bold"/>
                <a:cs typeface="DM Sans Bold"/>
                <a:sym typeface="DM Sans Bold"/>
              </a:rPr>
              <a:t>Week</a:t>
            </a:r>
          </a:p>
        </p:txBody>
      </p:sp>
      <p:sp>
        <p:nvSpPr>
          <p:cNvPr id="27" name="TextBox 27"/>
          <p:cNvSpPr txBox="1"/>
          <p:nvPr/>
        </p:nvSpPr>
        <p:spPr>
          <a:xfrm>
            <a:off x="5679015" y="6537441"/>
            <a:ext cx="3204526" cy="645561"/>
          </a:xfrm>
          <a:prstGeom prst="rect">
            <a:avLst/>
          </a:prstGeom>
        </p:spPr>
        <p:txBody>
          <a:bodyPr lIns="0" tIns="0" rIns="0" bIns="0" rtlCol="0" anchor="t">
            <a:spAutoFit/>
          </a:bodyPr>
          <a:lstStyle/>
          <a:p>
            <a:pPr algn="ctr">
              <a:lnSpc>
                <a:spcPts val="2545"/>
              </a:lnSpc>
            </a:pPr>
            <a:r>
              <a:rPr lang="en-US" sz="2400" spc="180" dirty="0">
                <a:solidFill>
                  <a:srgbClr val="231F20"/>
                </a:solidFill>
                <a:latin typeface="Google Sans Medium" panose="020B0603030502040204" pitchFamily="34" charset="0"/>
                <a:ea typeface="DM Sans"/>
                <a:cs typeface="DM Sans"/>
                <a:sym typeface="DM Sans"/>
              </a:rPr>
              <a:t>Hoàn </a:t>
            </a:r>
            <a:r>
              <a:rPr lang="en-US" sz="2400" spc="180" dirty="0" err="1">
                <a:solidFill>
                  <a:srgbClr val="231F20"/>
                </a:solidFill>
                <a:latin typeface="Google Sans Medium" panose="020B0603030502040204" pitchFamily="34" charset="0"/>
                <a:ea typeface="DM Sans"/>
                <a:cs typeface="DM Sans"/>
                <a:sym typeface="DM Sans"/>
              </a:rPr>
              <a:t>thành</a:t>
            </a:r>
            <a:r>
              <a:rPr lang="en-US" sz="2400" spc="180" dirty="0">
                <a:solidFill>
                  <a:srgbClr val="231F20"/>
                </a:solidFill>
                <a:latin typeface="Google Sans Medium" panose="020B0603030502040204" pitchFamily="34" charset="0"/>
                <a:ea typeface="DM Sans"/>
                <a:cs typeface="DM Sans"/>
                <a:sym typeface="DM Sans"/>
              </a:rPr>
              <a:t> navbar </a:t>
            </a:r>
            <a:r>
              <a:rPr lang="en-US" sz="2400" spc="180" dirty="0" err="1">
                <a:solidFill>
                  <a:srgbClr val="231F20"/>
                </a:solidFill>
                <a:latin typeface="Google Sans Medium" panose="020B0603030502040204" pitchFamily="34" charset="0"/>
                <a:ea typeface="DM Sans"/>
                <a:cs typeface="DM Sans"/>
                <a:sym typeface="DM Sans"/>
              </a:rPr>
              <a:t>và</a:t>
            </a:r>
            <a:r>
              <a:rPr lang="en-US" sz="2400" spc="180" dirty="0">
                <a:solidFill>
                  <a:srgbClr val="231F20"/>
                </a:solidFill>
                <a:latin typeface="Google Sans Medium" panose="020B0603030502040204" pitchFamily="34" charset="0"/>
                <a:ea typeface="DM Sans"/>
                <a:cs typeface="DM Sans"/>
                <a:sym typeface="DM Sans"/>
              </a:rPr>
              <a:t> sidebar, player</a:t>
            </a:r>
          </a:p>
        </p:txBody>
      </p:sp>
      <p:sp>
        <p:nvSpPr>
          <p:cNvPr id="29" name="TextBox 29"/>
          <p:cNvSpPr txBox="1"/>
          <p:nvPr/>
        </p:nvSpPr>
        <p:spPr>
          <a:xfrm>
            <a:off x="9169572" y="6537441"/>
            <a:ext cx="3204526" cy="966162"/>
          </a:xfrm>
          <a:prstGeom prst="rect">
            <a:avLst/>
          </a:prstGeom>
        </p:spPr>
        <p:txBody>
          <a:bodyPr lIns="0" tIns="0" rIns="0" bIns="0" rtlCol="0" anchor="t">
            <a:spAutoFit/>
          </a:bodyPr>
          <a:lstStyle/>
          <a:p>
            <a:pPr algn="ctr">
              <a:lnSpc>
                <a:spcPts val="2545"/>
              </a:lnSpc>
            </a:pPr>
            <a:r>
              <a:rPr lang="en-US" sz="2400" spc="180" dirty="0">
                <a:solidFill>
                  <a:srgbClr val="231F20"/>
                </a:solidFill>
                <a:latin typeface="Google Sans Medium" panose="020B0603030502040204" pitchFamily="34" charset="0"/>
                <a:ea typeface="DM Sans"/>
                <a:cs typeface="DM Sans"/>
                <a:sym typeface="DM Sans"/>
              </a:rPr>
              <a:t>Hoàn </a:t>
            </a:r>
            <a:r>
              <a:rPr lang="en-US" sz="2400" spc="180" dirty="0" err="1">
                <a:solidFill>
                  <a:srgbClr val="231F20"/>
                </a:solidFill>
                <a:latin typeface="Google Sans Medium" panose="020B0603030502040204" pitchFamily="34" charset="0"/>
                <a:ea typeface="DM Sans"/>
                <a:cs typeface="DM Sans"/>
                <a:sym typeface="DM Sans"/>
              </a:rPr>
              <a:t>thành</a:t>
            </a:r>
            <a:r>
              <a:rPr lang="en-US" sz="2400" spc="180" dirty="0">
                <a:solidFill>
                  <a:srgbClr val="231F20"/>
                </a:solidFill>
                <a:latin typeface="Google Sans Medium" panose="020B0603030502040204" pitchFamily="34" charset="0"/>
                <a:ea typeface="DM Sans"/>
                <a:cs typeface="DM Sans"/>
                <a:sym typeface="DM Sans"/>
              </a:rPr>
              <a:t> API, web SDK </a:t>
            </a:r>
            <a:r>
              <a:rPr lang="en-US" sz="2400" spc="180" dirty="0" err="1">
                <a:solidFill>
                  <a:srgbClr val="231F20"/>
                </a:solidFill>
                <a:latin typeface="Google Sans Medium" panose="020B0603030502040204" pitchFamily="34" charset="0"/>
                <a:ea typeface="DM Sans"/>
                <a:cs typeface="DM Sans"/>
                <a:sym typeface="DM Sans"/>
              </a:rPr>
              <a:t>của</a:t>
            </a:r>
            <a:r>
              <a:rPr lang="en-US" sz="2400" spc="180" dirty="0">
                <a:solidFill>
                  <a:srgbClr val="231F20"/>
                </a:solidFill>
                <a:latin typeface="Google Sans Medium" panose="020B0603030502040204" pitchFamily="34" charset="0"/>
                <a:ea typeface="DM Sans"/>
                <a:cs typeface="DM Sans"/>
                <a:sym typeface="DM Sans"/>
              </a:rPr>
              <a:t> </a:t>
            </a:r>
            <a:r>
              <a:rPr lang="en-US" sz="2400" spc="180" dirty="0" err="1">
                <a:solidFill>
                  <a:srgbClr val="231F20"/>
                </a:solidFill>
                <a:latin typeface="Google Sans Medium" panose="020B0603030502040204" pitchFamily="34" charset="0"/>
                <a:ea typeface="DM Sans"/>
                <a:cs typeface="DM Sans"/>
                <a:sym typeface="DM Sans"/>
              </a:rPr>
              <a:t>spotify</a:t>
            </a:r>
            <a:endParaRPr lang="en-US" sz="2400" spc="180" dirty="0">
              <a:solidFill>
                <a:srgbClr val="231F20"/>
              </a:solidFill>
              <a:latin typeface="Google Sans Medium" panose="020B0603030502040204" pitchFamily="34" charset="0"/>
              <a:ea typeface="DM Sans"/>
              <a:cs typeface="DM Sans"/>
              <a:sym typeface="DM Sans"/>
            </a:endParaRPr>
          </a:p>
        </p:txBody>
      </p:sp>
      <p:sp>
        <p:nvSpPr>
          <p:cNvPr id="31" name="TextBox 31"/>
          <p:cNvSpPr txBox="1"/>
          <p:nvPr/>
        </p:nvSpPr>
        <p:spPr>
          <a:xfrm>
            <a:off x="12660129" y="6538853"/>
            <a:ext cx="3204526" cy="645561"/>
          </a:xfrm>
          <a:prstGeom prst="rect">
            <a:avLst/>
          </a:prstGeom>
        </p:spPr>
        <p:txBody>
          <a:bodyPr lIns="0" tIns="0" rIns="0" bIns="0" rtlCol="0" anchor="t">
            <a:spAutoFit/>
          </a:bodyPr>
          <a:lstStyle/>
          <a:p>
            <a:pPr algn="ctr">
              <a:lnSpc>
                <a:spcPts val="2545"/>
              </a:lnSpc>
            </a:pPr>
            <a:r>
              <a:rPr lang="en-US" sz="2400" spc="180" dirty="0">
                <a:solidFill>
                  <a:srgbClr val="231F20"/>
                </a:solidFill>
                <a:latin typeface="Google Sans Medium" panose="020B0603030502040204" pitchFamily="34" charset="0"/>
                <a:ea typeface="DM Sans"/>
                <a:cs typeface="DM Sans"/>
                <a:sym typeface="DM Sans"/>
              </a:rPr>
              <a:t>Hoàn </a:t>
            </a:r>
            <a:r>
              <a:rPr lang="en-US" sz="2400" spc="180" dirty="0" err="1">
                <a:solidFill>
                  <a:srgbClr val="231F20"/>
                </a:solidFill>
                <a:latin typeface="Google Sans Medium" panose="020B0603030502040204" pitchFamily="34" charset="0"/>
                <a:ea typeface="DM Sans"/>
                <a:cs typeface="DM Sans"/>
                <a:sym typeface="DM Sans"/>
              </a:rPr>
              <a:t>thành</a:t>
            </a:r>
            <a:r>
              <a:rPr lang="en-US" sz="2400" spc="180" dirty="0">
                <a:solidFill>
                  <a:srgbClr val="231F20"/>
                </a:solidFill>
                <a:latin typeface="Google Sans Medium" panose="020B0603030502040204" pitchFamily="34" charset="0"/>
                <a:ea typeface="DM Sans"/>
                <a:cs typeface="DM Sans"/>
                <a:sym typeface="DM Sans"/>
              </a:rPr>
              <a:t> CSS.</a:t>
            </a:r>
          </a:p>
          <a:p>
            <a:pPr algn="ctr">
              <a:lnSpc>
                <a:spcPts val="2545"/>
              </a:lnSpc>
            </a:pPr>
            <a:r>
              <a:rPr lang="en-US" sz="2400" spc="180" dirty="0">
                <a:solidFill>
                  <a:srgbClr val="231F20"/>
                </a:solidFill>
                <a:latin typeface="Google Sans Medium" panose="020B0603030502040204" pitchFamily="34" charset="0"/>
                <a:ea typeface="DM Sans"/>
                <a:cs typeface="DM Sans"/>
                <a:sym typeface="DM Sans"/>
              </a:rPr>
              <a:t>Fix bugs</a:t>
            </a:r>
          </a:p>
        </p:txBody>
      </p:sp>
      <p:sp>
        <p:nvSpPr>
          <p:cNvPr id="33" name="Freeform 33"/>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4" name="Picture 33" descr="Khoá học lập trình dành cho trẻ 9-17 tuổi">
            <a:extLst>
              <a:ext uri="{FF2B5EF4-FFF2-40B4-BE49-F238E27FC236}">
                <a16:creationId xmlns:a16="http://schemas.microsoft.com/office/drawing/2014/main" id="{6F5CFAAB-BE47-A580-36B6-60E91014C5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0" y="342900"/>
            <a:ext cx="1828800" cy="8010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latin typeface="Google Sans Medium" panose="020B0603030502040204" pitchFamily="34" charset="0"/>
              </a:endParaRPr>
            </a:p>
          </p:txBody>
        </p:sp>
      </p:grpSp>
      <p:sp>
        <p:nvSpPr>
          <p:cNvPr id="8" name="Freeform 8"/>
          <p:cNvSpPr/>
          <p:nvPr/>
        </p:nvSpPr>
        <p:spPr>
          <a:xfrm>
            <a:off x="-6639105" y="-5979128"/>
            <a:ext cx="12110389"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3986589">
            <a:off x="5084777" y="6259532"/>
            <a:ext cx="9894000" cy="10152425"/>
          </a:xfrm>
          <a:custGeom>
            <a:avLst/>
            <a:gdLst/>
            <a:ahLst/>
            <a:cxnLst/>
            <a:rect l="l" t="t" r="r" b="b"/>
            <a:pathLst>
              <a:path w="9894000" h="10152425">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4839238" y="647700"/>
            <a:ext cx="7942168" cy="1376531"/>
          </a:xfrm>
          <a:prstGeom prst="rect">
            <a:avLst/>
          </a:prstGeom>
        </p:spPr>
        <p:txBody>
          <a:bodyPr lIns="0" tIns="0" rIns="0" bIns="0" rtlCol="0" anchor="t">
            <a:spAutoFit/>
          </a:bodyPr>
          <a:lstStyle/>
          <a:p>
            <a:pPr algn="l">
              <a:lnSpc>
                <a:spcPts val="11349"/>
              </a:lnSpc>
            </a:pPr>
            <a:r>
              <a:rPr lang="en-US" sz="8224" b="1" spc="806" dirty="0" err="1">
                <a:solidFill>
                  <a:srgbClr val="FFFFFF"/>
                </a:solidFill>
                <a:latin typeface="Google Sans Medium" panose="020B0603030502040204" pitchFamily="34" charset="0"/>
                <a:ea typeface="Oswald Bold"/>
                <a:cs typeface="Oswald Bold"/>
                <a:sym typeface="Oswald Bold"/>
              </a:rPr>
              <a:t>Nhược</a:t>
            </a:r>
            <a:r>
              <a:rPr lang="en-US" sz="8224" b="1" spc="806" dirty="0">
                <a:solidFill>
                  <a:srgbClr val="FFFFFF"/>
                </a:solidFill>
                <a:latin typeface="Google Sans Medium" panose="020B0603030502040204" pitchFamily="34" charset="0"/>
                <a:ea typeface="Oswald Bold"/>
                <a:cs typeface="Oswald Bold"/>
                <a:sym typeface="Oswald Bold"/>
              </a:rPr>
              <a:t> </a:t>
            </a:r>
            <a:r>
              <a:rPr lang="en-US" sz="8224" b="1" spc="806" dirty="0" err="1">
                <a:solidFill>
                  <a:srgbClr val="FFFFFF"/>
                </a:solidFill>
                <a:latin typeface="Google Sans Medium" panose="020B0603030502040204" pitchFamily="34" charset="0"/>
                <a:ea typeface="Oswald Bold"/>
                <a:cs typeface="Oswald Bold"/>
                <a:sym typeface="Oswald Bold"/>
              </a:rPr>
              <a:t>điểm</a:t>
            </a:r>
            <a:endParaRPr lang="en-US" sz="8224" b="1" spc="806" dirty="0">
              <a:solidFill>
                <a:srgbClr val="FFFFFF"/>
              </a:solidFill>
              <a:latin typeface="Google Sans Medium" panose="020B0603030502040204" pitchFamily="34" charset="0"/>
              <a:ea typeface="Oswald Bold"/>
              <a:cs typeface="Oswald Bold"/>
              <a:sym typeface="Oswald Bold"/>
            </a:endParaRPr>
          </a:p>
        </p:txBody>
      </p:sp>
      <p:sp>
        <p:nvSpPr>
          <p:cNvPr id="11" name="TextBox 11"/>
          <p:cNvSpPr txBox="1"/>
          <p:nvPr/>
        </p:nvSpPr>
        <p:spPr>
          <a:xfrm>
            <a:off x="2819400" y="3619500"/>
            <a:ext cx="10744200" cy="1512530"/>
          </a:xfrm>
          <a:prstGeom prst="rect">
            <a:avLst/>
          </a:prstGeom>
        </p:spPr>
        <p:txBody>
          <a:bodyPr wrap="square" lIns="0" tIns="0" rIns="0" bIns="0" rtlCol="0" anchor="t">
            <a:spAutoFit/>
          </a:bodyPr>
          <a:lstStyle/>
          <a:p>
            <a:pPr algn="l">
              <a:lnSpc>
                <a:spcPts val="3992"/>
              </a:lnSpc>
            </a:pPr>
            <a:r>
              <a:rPr lang="en-US" sz="2893" spc="283" dirty="0" err="1">
                <a:solidFill>
                  <a:srgbClr val="F5FFF5"/>
                </a:solidFill>
                <a:latin typeface="Google Sans Medium" panose="020B0603030502040204" pitchFamily="34" charset="0"/>
                <a:ea typeface="DM Sans"/>
                <a:cs typeface="DM Sans"/>
                <a:sym typeface="DM Sans"/>
              </a:rPr>
              <a:t>Có</a:t>
            </a:r>
            <a:r>
              <a:rPr lang="en-US" sz="2893" spc="283" dirty="0">
                <a:solidFill>
                  <a:srgbClr val="F5FFF5"/>
                </a:solidFill>
                <a:latin typeface="Google Sans Medium" panose="020B0603030502040204" pitchFamily="34" charset="0"/>
                <a:ea typeface="DM Sans"/>
                <a:cs typeface="DM Sans"/>
                <a:sym typeface="DM Sans"/>
              </a:rPr>
              <a:t> </a:t>
            </a:r>
            <a:r>
              <a:rPr lang="en-US" sz="2893" spc="283" dirty="0" err="1">
                <a:solidFill>
                  <a:srgbClr val="F5FFF5"/>
                </a:solidFill>
                <a:latin typeface="Google Sans Medium" panose="020B0603030502040204" pitchFamily="34" charset="0"/>
                <a:ea typeface="DM Sans"/>
                <a:cs typeface="DM Sans"/>
                <a:sym typeface="DM Sans"/>
              </a:rPr>
              <a:t>thể</a:t>
            </a:r>
            <a:r>
              <a:rPr lang="en-US" sz="2893" spc="283" dirty="0">
                <a:solidFill>
                  <a:srgbClr val="F5FFF5"/>
                </a:solidFill>
                <a:latin typeface="Google Sans Medium" panose="020B0603030502040204" pitchFamily="34" charset="0"/>
                <a:ea typeface="DM Sans"/>
                <a:cs typeface="DM Sans"/>
                <a:sym typeface="DM Sans"/>
              </a:rPr>
              <a:t> </a:t>
            </a:r>
            <a:r>
              <a:rPr lang="en-US" sz="2893" spc="283" dirty="0" err="1">
                <a:solidFill>
                  <a:srgbClr val="F5FFF5"/>
                </a:solidFill>
                <a:latin typeface="Google Sans Medium" panose="020B0603030502040204" pitchFamily="34" charset="0"/>
                <a:ea typeface="DM Sans"/>
                <a:cs typeface="DM Sans"/>
                <a:sym typeface="DM Sans"/>
              </a:rPr>
              <a:t>các</a:t>
            </a:r>
            <a:r>
              <a:rPr lang="en-US" sz="2893" spc="283" dirty="0">
                <a:solidFill>
                  <a:srgbClr val="F5FFF5"/>
                </a:solidFill>
                <a:latin typeface="Google Sans Medium" panose="020B0603030502040204" pitchFamily="34" charset="0"/>
                <a:ea typeface="DM Sans"/>
                <a:cs typeface="DM Sans"/>
                <a:sym typeface="DM Sans"/>
              </a:rPr>
              <a:t> </a:t>
            </a:r>
            <a:r>
              <a:rPr lang="en-US" sz="2893" spc="283" dirty="0" err="1">
                <a:solidFill>
                  <a:srgbClr val="F5FFF5"/>
                </a:solidFill>
                <a:latin typeface="Google Sans Medium" panose="020B0603030502040204" pitchFamily="34" charset="0"/>
                <a:ea typeface="DM Sans"/>
                <a:cs typeface="DM Sans"/>
                <a:sym typeface="DM Sans"/>
              </a:rPr>
              <a:t>tính</a:t>
            </a:r>
            <a:r>
              <a:rPr lang="en-US" sz="2893" spc="283" dirty="0">
                <a:solidFill>
                  <a:srgbClr val="F5FFF5"/>
                </a:solidFill>
                <a:latin typeface="Google Sans Medium" panose="020B0603030502040204" pitchFamily="34" charset="0"/>
                <a:ea typeface="DM Sans"/>
                <a:cs typeface="DM Sans"/>
                <a:sym typeface="DM Sans"/>
              </a:rPr>
              <a:t> </a:t>
            </a:r>
            <a:r>
              <a:rPr lang="en-US" sz="2893" spc="283" dirty="0" err="1">
                <a:solidFill>
                  <a:srgbClr val="F5FFF5"/>
                </a:solidFill>
                <a:latin typeface="Google Sans Medium" panose="020B0603030502040204" pitchFamily="34" charset="0"/>
                <a:ea typeface="DM Sans"/>
                <a:cs typeface="DM Sans"/>
                <a:sym typeface="DM Sans"/>
              </a:rPr>
              <a:t>năng</a:t>
            </a:r>
            <a:r>
              <a:rPr lang="en-US" sz="2893" spc="283" dirty="0">
                <a:solidFill>
                  <a:srgbClr val="F5FFF5"/>
                </a:solidFill>
                <a:latin typeface="Google Sans Medium" panose="020B0603030502040204" pitchFamily="34" charset="0"/>
                <a:ea typeface="DM Sans"/>
                <a:cs typeface="DM Sans"/>
                <a:sym typeface="DM Sans"/>
              </a:rPr>
              <a:t> </a:t>
            </a:r>
            <a:r>
              <a:rPr lang="en-US" sz="2893" spc="283" dirty="0" err="1">
                <a:solidFill>
                  <a:srgbClr val="F5FFF5"/>
                </a:solidFill>
                <a:latin typeface="Google Sans Medium" panose="020B0603030502040204" pitchFamily="34" charset="0"/>
                <a:ea typeface="DM Sans"/>
                <a:cs typeface="DM Sans"/>
                <a:sym typeface="DM Sans"/>
              </a:rPr>
              <a:t>không</a:t>
            </a:r>
            <a:r>
              <a:rPr lang="en-US" sz="2893" spc="283" dirty="0">
                <a:solidFill>
                  <a:srgbClr val="F5FFF5"/>
                </a:solidFill>
                <a:latin typeface="Google Sans Medium" panose="020B0603030502040204" pitchFamily="34" charset="0"/>
                <a:ea typeface="DM Sans"/>
                <a:cs typeface="DM Sans"/>
                <a:sym typeface="DM Sans"/>
              </a:rPr>
              <a:t> </a:t>
            </a:r>
            <a:r>
              <a:rPr lang="en-US" sz="2893" spc="283" dirty="0" err="1">
                <a:solidFill>
                  <a:srgbClr val="F5FFF5"/>
                </a:solidFill>
                <a:latin typeface="Google Sans Medium" panose="020B0603030502040204" pitchFamily="34" charset="0"/>
                <a:ea typeface="DM Sans"/>
                <a:cs typeface="DM Sans"/>
                <a:sym typeface="DM Sans"/>
              </a:rPr>
              <a:t>được</a:t>
            </a:r>
            <a:r>
              <a:rPr lang="en-US" sz="2893" spc="283" dirty="0">
                <a:solidFill>
                  <a:srgbClr val="F5FFF5"/>
                </a:solidFill>
                <a:latin typeface="Google Sans Medium" panose="020B0603030502040204" pitchFamily="34" charset="0"/>
                <a:ea typeface="DM Sans"/>
                <a:cs typeface="DM Sans"/>
                <a:sym typeface="DM Sans"/>
              </a:rPr>
              <a:t> </a:t>
            </a:r>
            <a:r>
              <a:rPr lang="en-US" sz="2893" spc="283" dirty="0" err="1">
                <a:solidFill>
                  <a:srgbClr val="F5FFF5"/>
                </a:solidFill>
                <a:latin typeface="Google Sans Medium" panose="020B0603030502040204" pitchFamily="34" charset="0"/>
                <a:ea typeface="DM Sans"/>
                <a:cs typeface="DM Sans"/>
                <a:sym typeface="DM Sans"/>
              </a:rPr>
              <a:t>bày</a:t>
            </a:r>
            <a:r>
              <a:rPr lang="en-US" sz="2893" spc="283" dirty="0">
                <a:solidFill>
                  <a:srgbClr val="F5FFF5"/>
                </a:solidFill>
                <a:latin typeface="Google Sans Medium" panose="020B0603030502040204" pitchFamily="34" charset="0"/>
                <a:ea typeface="DM Sans"/>
                <a:cs typeface="DM Sans"/>
                <a:sym typeface="DM Sans"/>
              </a:rPr>
              <a:t> </a:t>
            </a:r>
            <a:r>
              <a:rPr lang="en-US" sz="2893" spc="283" dirty="0" err="1">
                <a:solidFill>
                  <a:srgbClr val="F5FFF5"/>
                </a:solidFill>
                <a:latin typeface="Google Sans Medium" panose="020B0603030502040204" pitchFamily="34" charset="0"/>
                <a:ea typeface="DM Sans"/>
                <a:cs typeface="DM Sans"/>
                <a:sym typeface="DM Sans"/>
              </a:rPr>
              <a:t>bản</a:t>
            </a:r>
            <a:r>
              <a:rPr lang="en-US" sz="2893" spc="283" dirty="0">
                <a:solidFill>
                  <a:srgbClr val="F5FFF5"/>
                </a:solidFill>
                <a:latin typeface="Google Sans Medium" panose="020B0603030502040204" pitchFamily="34" charset="0"/>
                <a:ea typeface="DM Sans"/>
                <a:cs typeface="DM Sans"/>
                <a:sym typeface="DM Sans"/>
              </a:rPr>
              <a:t> </a:t>
            </a:r>
            <a:r>
              <a:rPr lang="en-US" sz="2893" spc="283" dirty="0" err="1">
                <a:solidFill>
                  <a:srgbClr val="F5FFF5"/>
                </a:solidFill>
                <a:latin typeface="Google Sans Medium" panose="020B0603030502040204" pitchFamily="34" charset="0"/>
                <a:ea typeface="DM Sans"/>
                <a:cs typeface="DM Sans"/>
                <a:sym typeface="DM Sans"/>
              </a:rPr>
              <a:t>như</a:t>
            </a:r>
            <a:r>
              <a:rPr lang="en-US" sz="2893" spc="283" dirty="0">
                <a:solidFill>
                  <a:srgbClr val="F5FFF5"/>
                </a:solidFill>
                <a:latin typeface="Google Sans Medium" panose="020B0603030502040204" pitchFamily="34" charset="0"/>
                <a:ea typeface="DM Sans"/>
                <a:cs typeface="DM Sans"/>
                <a:sym typeface="DM Sans"/>
              </a:rPr>
              <a:t> </a:t>
            </a:r>
            <a:r>
              <a:rPr lang="en-US" sz="2893" spc="283" dirty="0" err="1">
                <a:solidFill>
                  <a:srgbClr val="F5FFF5"/>
                </a:solidFill>
                <a:latin typeface="Google Sans Medium" panose="020B0603030502040204" pitchFamily="34" charset="0"/>
                <a:ea typeface="DM Sans"/>
                <a:cs typeface="DM Sans"/>
                <a:sym typeface="DM Sans"/>
              </a:rPr>
              <a:t>spotify</a:t>
            </a:r>
            <a:r>
              <a:rPr lang="en-US" sz="2893" spc="283" dirty="0">
                <a:solidFill>
                  <a:srgbClr val="F5FFF5"/>
                </a:solidFill>
                <a:latin typeface="Google Sans Medium" panose="020B0603030502040204" pitchFamily="34" charset="0"/>
                <a:ea typeface="DM Sans"/>
                <a:cs typeface="DM Sans"/>
                <a:sym typeface="DM Sans"/>
              </a:rPr>
              <a:t> original.</a:t>
            </a:r>
          </a:p>
          <a:p>
            <a:pPr algn="l">
              <a:lnSpc>
                <a:spcPts val="3992"/>
              </a:lnSpc>
            </a:pPr>
            <a:r>
              <a:rPr lang="en-US" sz="2893" spc="283" dirty="0" err="1">
                <a:solidFill>
                  <a:srgbClr val="F5FFF5"/>
                </a:solidFill>
                <a:latin typeface="Google Sans Medium" panose="020B0603030502040204" pitchFamily="34" charset="0"/>
                <a:ea typeface="DM Sans"/>
                <a:cs typeface="DM Sans"/>
                <a:sym typeface="DM Sans"/>
              </a:rPr>
              <a:t>Không</a:t>
            </a:r>
            <a:r>
              <a:rPr lang="en-US" sz="2893" spc="283" dirty="0">
                <a:solidFill>
                  <a:srgbClr val="F5FFF5"/>
                </a:solidFill>
                <a:latin typeface="Google Sans Medium" panose="020B0603030502040204" pitchFamily="34" charset="0"/>
                <a:ea typeface="DM Sans"/>
                <a:cs typeface="DM Sans"/>
                <a:sym typeface="DM Sans"/>
              </a:rPr>
              <a:t> </a:t>
            </a:r>
            <a:r>
              <a:rPr lang="en-US" sz="2893" spc="283" dirty="0" err="1">
                <a:solidFill>
                  <a:srgbClr val="F5FFF5"/>
                </a:solidFill>
                <a:latin typeface="Google Sans Medium" panose="020B0603030502040204" pitchFamily="34" charset="0"/>
                <a:ea typeface="DM Sans"/>
                <a:cs typeface="DM Sans"/>
                <a:sym typeface="DM Sans"/>
              </a:rPr>
              <a:t>có</a:t>
            </a:r>
            <a:r>
              <a:rPr lang="en-US" sz="2893" spc="283" dirty="0">
                <a:solidFill>
                  <a:srgbClr val="F5FFF5"/>
                </a:solidFill>
                <a:latin typeface="Google Sans Medium" panose="020B0603030502040204" pitchFamily="34" charset="0"/>
                <a:ea typeface="DM Sans"/>
                <a:cs typeface="DM Sans"/>
                <a:sym typeface="DM Sans"/>
              </a:rPr>
              <a:t> </a:t>
            </a:r>
            <a:r>
              <a:rPr lang="en-US" sz="2893" spc="283" dirty="0" err="1">
                <a:solidFill>
                  <a:srgbClr val="F5FFF5"/>
                </a:solidFill>
                <a:latin typeface="Google Sans Medium" panose="020B0603030502040204" pitchFamily="34" charset="0"/>
                <a:ea typeface="DM Sans"/>
                <a:cs typeface="DM Sans"/>
                <a:sym typeface="DM Sans"/>
              </a:rPr>
              <a:t>tính</a:t>
            </a:r>
            <a:r>
              <a:rPr lang="en-US" sz="2893" spc="283" dirty="0">
                <a:solidFill>
                  <a:srgbClr val="F5FFF5"/>
                </a:solidFill>
                <a:latin typeface="Google Sans Medium" panose="020B0603030502040204" pitchFamily="34" charset="0"/>
                <a:ea typeface="DM Sans"/>
                <a:cs typeface="DM Sans"/>
                <a:sym typeface="DM Sans"/>
              </a:rPr>
              <a:t> </a:t>
            </a:r>
            <a:r>
              <a:rPr lang="en-US" sz="2893" spc="283" dirty="0" err="1">
                <a:solidFill>
                  <a:srgbClr val="F5FFF5"/>
                </a:solidFill>
                <a:latin typeface="Google Sans Medium" panose="020B0603030502040204" pitchFamily="34" charset="0"/>
                <a:ea typeface="DM Sans"/>
                <a:cs typeface="DM Sans"/>
                <a:sym typeface="DM Sans"/>
              </a:rPr>
              <a:t>năng</a:t>
            </a:r>
            <a:r>
              <a:rPr lang="en-US" sz="2893" spc="283" dirty="0">
                <a:solidFill>
                  <a:srgbClr val="F5FFF5"/>
                </a:solidFill>
                <a:latin typeface="Google Sans Medium" panose="020B0603030502040204" pitchFamily="34" charset="0"/>
                <a:ea typeface="DM Sans"/>
                <a:cs typeface="DM Sans"/>
                <a:sym typeface="DM Sans"/>
              </a:rPr>
              <a:t> </a:t>
            </a:r>
            <a:r>
              <a:rPr lang="en-US" sz="2893" spc="283" dirty="0" err="1">
                <a:solidFill>
                  <a:srgbClr val="F5FFF5"/>
                </a:solidFill>
                <a:latin typeface="Google Sans Medium" panose="020B0603030502040204" pitchFamily="34" charset="0"/>
                <a:ea typeface="DM Sans"/>
                <a:cs typeface="DM Sans"/>
                <a:sym typeface="DM Sans"/>
              </a:rPr>
              <a:t>lặp</a:t>
            </a:r>
            <a:r>
              <a:rPr lang="en-US" sz="2893" spc="283" dirty="0">
                <a:solidFill>
                  <a:srgbClr val="F5FFF5"/>
                </a:solidFill>
                <a:latin typeface="Google Sans Medium" panose="020B0603030502040204" pitchFamily="34" charset="0"/>
                <a:ea typeface="DM Sans"/>
                <a:cs typeface="DM Sans"/>
                <a:sym typeface="DM Sans"/>
              </a:rPr>
              <a:t> </a:t>
            </a:r>
            <a:r>
              <a:rPr lang="en-US" sz="2893" spc="283" dirty="0" err="1">
                <a:solidFill>
                  <a:srgbClr val="F5FFF5"/>
                </a:solidFill>
                <a:latin typeface="Google Sans Medium" panose="020B0603030502040204" pitchFamily="34" charset="0"/>
                <a:ea typeface="DM Sans"/>
                <a:cs typeface="DM Sans"/>
                <a:sym typeface="DM Sans"/>
              </a:rPr>
              <a:t>lại</a:t>
            </a:r>
            <a:r>
              <a:rPr lang="en-US" sz="2893" spc="283" dirty="0">
                <a:solidFill>
                  <a:srgbClr val="F5FFF5"/>
                </a:solidFill>
                <a:latin typeface="Google Sans Medium" panose="020B0603030502040204" pitchFamily="34" charset="0"/>
                <a:ea typeface="DM Sans"/>
                <a:cs typeface="DM Sans"/>
                <a:sym typeface="DM Sans"/>
              </a:rPr>
              <a:t>.</a:t>
            </a:r>
          </a:p>
        </p:txBody>
      </p:sp>
      <p:pic>
        <p:nvPicPr>
          <p:cNvPr id="14" name="Picture 13" descr="Khoá học lập trình dành cho trẻ 9-17 tuổi">
            <a:extLst>
              <a:ext uri="{FF2B5EF4-FFF2-40B4-BE49-F238E27FC236}">
                <a16:creationId xmlns:a16="http://schemas.microsoft.com/office/drawing/2014/main" id="{6F5CFAAB-BE47-A580-36B6-60E91014C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022" y="247173"/>
            <a:ext cx="1828800" cy="8010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4B79E-0ED1-CD47-2035-4B97C3744901}"/>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7BEE9985-D68B-076E-CFE2-2204C76EBD7A}"/>
              </a:ext>
            </a:extLst>
          </p:cNvPr>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78C779EC-9B64-9F53-EB08-9D303DA0D305}"/>
              </a:ext>
            </a:extLst>
          </p:cNvPr>
          <p:cNvSpPr txBox="1"/>
          <p:nvPr/>
        </p:nvSpPr>
        <p:spPr>
          <a:xfrm>
            <a:off x="1561733" y="2105045"/>
            <a:ext cx="8097687" cy="1533368"/>
          </a:xfrm>
          <a:prstGeom prst="rect">
            <a:avLst/>
          </a:prstGeom>
        </p:spPr>
        <p:txBody>
          <a:bodyPr lIns="0" tIns="0" rIns="0" bIns="0" rtlCol="0" anchor="t">
            <a:spAutoFit/>
          </a:bodyPr>
          <a:lstStyle/>
          <a:p>
            <a:pPr marL="0" lvl="0" indent="0" algn="l">
              <a:lnSpc>
                <a:spcPts val="13015"/>
              </a:lnSpc>
              <a:spcBef>
                <a:spcPct val="0"/>
              </a:spcBef>
            </a:pPr>
            <a:r>
              <a:rPr lang="en-US" sz="9431" b="1" spc="924" dirty="0">
                <a:solidFill>
                  <a:srgbClr val="231F20"/>
                </a:solidFill>
                <a:latin typeface="Oswald Bold"/>
                <a:ea typeface="Oswald Bold"/>
                <a:cs typeface="Oswald Bold"/>
                <a:sym typeface="Oswald Bold"/>
              </a:rPr>
              <a:t>DEMO</a:t>
            </a:r>
          </a:p>
        </p:txBody>
      </p:sp>
      <p:pic>
        <p:nvPicPr>
          <p:cNvPr id="9" name="Picture 8" descr="Khoá học lập trình dành cho trẻ 9-17 tuổi">
            <a:extLst>
              <a:ext uri="{FF2B5EF4-FFF2-40B4-BE49-F238E27FC236}">
                <a16:creationId xmlns:a16="http://schemas.microsoft.com/office/drawing/2014/main" id="{7C6EADD1-9107-6A54-03C6-53E1E69C86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9600" y="1028700"/>
            <a:ext cx="1828800" cy="80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2483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561733" y="2105045"/>
            <a:ext cx="8097687" cy="3241963"/>
          </a:xfrm>
          <a:prstGeom prst="rect">
            <a:avLst/>
          </a:prstGeom>
        </p:spPr>
        <p:txBody>
          <a:bodyPr lIns="0" tIns="0" rIns="0" bIns="0" rtlCol="0" anchor="t">
            <a:spAutoFit/>
          </a:bodyPr>
          <a:lstStyle/>
          <a:p>
            <a:pPr marL="0" lvl="0" indent="0" algn="l">
              <a:lnSpc>
                <a:spcPts val="13015"/>
              </a:lnSpc>
              <a:spcBef>
                <a:spcPct val="0"/>
              </a:spcBef>
            </a:pPr>
            <a:r>
              <a:rPr lang="en-US" sz="9431" b="1" spc="924" dirty="0">
                <a:solidFill>
                  <a:srgbClr val="231F20"/>
                </a:solidFill>
                <a:latin typeface="Oswald Bold"/>
                <a:ea typeface="Oswald Bold"/>
                <a:cs typeface="Oswald Bold"/>
                <a:sym typeface="Oswald Bold"/>
              </a:rPr>
              <a:t>THANKS FOR WATCHING</a:t>
            </a:r>
          </a:p>
        </p:txBody>
      </p:sp>
      <p:pic>
        <p:nvPicPr>
          <p:cNvPr id="9" name="Picture 8" descr="Khoá học lập trình dành cho trẻ 9-17 tuổi">
            <a:extLst>
              <a:ext uri="{FF2B5EF4-FFF2-40B4-BE49-F238E27FC236}">
                <a16:creationId xmlns:a16="http://schemas.microsoft.com/office/drawing/2014/main" id="{6F5CFAAB-BE47-A580-36B6-60E91014C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9600" y="1028700"/>
            <a:ext cx="1828800" cy="8010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019320" y="2901697"/>
            <a:ext cx="1400485" cy="5366003"/>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59"/>
                </a:lnSpc>
              </a:pPr>
              <a:endParaRPr>
                <a:latin typeface="Google Sans Medium" panose="020B0603030502040204" pitchFamily="34" charset="0"/>
              </a:endParaRPr>
            </a:p>
          </p:txBody>
        </p:sp>
      </p:grpSp>
      <p:sp>
        <p:nvSpPr>
          <p:cNvPr id="6" name="TextBox 6"/>
          <p:cNvSpPr txBox="1"/>
          <p:nvPr/>
        </p:nvSpPr>
        <p:spPr>
          <a:xfrm>
            <a:off x="4980992" y="1036994"/>
            <a:ext cx="8887408" cy="1678858"/>
          </a:xfrm>
          <a:prstGeom prst="rect">
            <a:avLst/>
          </a:prstGeom>
        </p:spPr>
        <p:txBody>
          <a:bodyPr wrap="square" lIns="0" tIns="0" rIns="0" bIns="0" rtlCol="0" anchor="t">
            <a:spAutoFit/>
          </a:bodyPr>
          <a:lstStyle/>
          <a:p>
            <a:pPr algn="ctr">
              <a:lnSpc>
                <a:spcPts val="13774"/>
              </a:lnSpc>
            </a:pPr>
            <a:r>
              <a:rPr lang="en-US" sz="9981" b="1" spc="978" dirty="0">
                <a:solidFill>
                  <a:srgbClr val="231F20"/>
                </a:solidFill>
                <a:latin typeface="Google Sans Medium" panose="020B0603030502040204" pitchFamily="34" charset="0"/>
                <a:ea typeface="Oswald Bold"/>
                <a:cs typeface="Oswald Bold"/>
                <a:sym typeface="Oswald Bold"/>
              </a:rPr>
              <a:t>NỘI DUNG</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Google Sans Medium" panose="020B0603030502040204" pitchFamily="34" charset="0"/>
                <a:ea typeface="Oswald Bold"/>
                <a:cs typeface="Oswald Bold"/>
                <a:sym typeface="Oswald Bold"/>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b="1" i="1" dirty="0">
                <a:solidFill>
                  <a:srgbClr val="363636"/>
                </a:solidFill>
                <a:latin typeface="Google Sans Medium" panose="020B0603030502040204" pitchFamily="34" charset="0"/>
                <a:ea typeface="Oswald Bold"/>
                <a:cs typeface="Oswald Bold"/>
                <a:sym typeface="Oswald Bold"/>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b="1" i="1" dirty="0">
                <a:solidFill>
                  <a:srgbClr val="363636"/>
                </a:solidFill>
                <a:latin typeface="Google Sans Medium" panose="020B0603030502040204" pitchFamily="34" charset="0"/>
                <a:ea typeface="Oswald Bold"/>
                <a:cs typeface="Oswald Bold"/>
                <a:sym typeface="Oswald Bold"/>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b="1" i="1" dirty="0">
                <a:solidFill>
                  <a:srgbClr val="363636"/>
                </a:solidFill>
                <a:latin typeface="Google Sans Medium" panose="020B0603030502040204" pitchFamily="34" charset="0"/>
                <a:ea typeface="Oswald Bold"/>
                <a:cs typeface="Oswald Bold"/>
                <a:sym typeface="Oswald Bold"/>
              </a:rPr>
              <a:t>04</a:t>
            </a:r>
          </a:p>
        </p:txBody>
      </p:sp>
      <p:sp>
        <p:nvSpPr>
          <p:cNvPr id="12" name="TextBox 12"/>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Google Sans Medium" panose="020B0603030502040204" pitchFamily="34" charset="0"/>
                <a:ea typeface="Oswald Bold"/>
                <a:cs typeface="Oswald Bold"/>
                <a:sym typeface="Oswald Bold"/>
              </a:rPr>
              <a:t>05</a:t>
            </a:r>
          </a:p>
        </p:txBody>
      </p:sp>
      <p:sp>
        <p:nvSpPr>
          <p:cNvPr id="13" name="TextBox 13"/>
          <p:cNvSpPr txBox="1"/>
          <p:nvPr/>
        </p:nvSpPr>
        <p:spPr>
          <a:xfrm>
            <a:off x="5250954" y="7323921"/>
            <a:ext cx="937219" cy="657225"/>
          </a:xfrm>
          <a:prstGeom prst="rect">
            <a:avLst/>
          </a:prstGeom>
        </p:spPr>
        <p:txBody>
          <a:bodyPr lIns="0" tIns="0" rIns="0" bIns="0" rtlCol="0" anchor="t">
            <a:spAutoFit/>
          </a:bodyPr>
          <a:lstStyle/>
          <a:p>
            <a:pPr algn="ctr">
              <a:lnSpc>
                <a:spcPts val="5126"/>
              </a:lnSpc>
            </a:pPr>
            <a:r>
              <a:rPr lang="en-US" sz="4271" b="1" i="1" dirty="0">
                <a:solidFill>
                  <a:srgbClr val="363636"/>
                </a:solidFill>
                <a:latin typeface="Google Sans Medium" panose="020B0603030502040204" pitchFamily="34" charset="0"/>
                <a:ea typeface="Oswald Bold"/>
                <a:cs typeface="Oswald Bold"/>
                <a:sym typeface="Oswald Bold"/>
              </a:rPr>
              <a:t>06</a:t>
            </a:r>
          </a:p>
        </p:txBody>
      </p:sp>
      <p:sp>
        <p:nvSpPr>
          <p:cNvPr id="15" name="TextBox 15"/>
          <p:cNvSpPr txBox="1"/>
          <p:nvPr/>
        </p:nvSpPr>
        <p:spPr>
          <a:xfrm>
            <a:off x="6607430" y="3333137"/>
            <a:ext cx="5790503" cy="429092"/>
          </a:xfrm>
          <a:prstGeom prst="rect">
            <a:avLst/>
          </a:prstGeom>
        </p:spPr>
        <p:txBody>
          <a:bodyPr lIns="0" tIns="0" rIns="0" bIns="0" rtlCol="0" anchor="t">
            <a:spAutoFit/>
          </a:bodyPr>
          <a:lstStyle/>
          <a:p>
            <a:pPr algn="l">
              <a:lnSpc>
                <a:spcPts val="3483"/>
              </a:lnSpc>
            </a:pPr>
            <a:r>
              <a:rPr lang="en-US" sz="2524" spc="247" dirty="0">
                <a:solidFill>
                  <a:srgbClr val="231F20"/>
                </a:solidFill>
                <a:latin typeface="Google Sans Medium" panose="020B0603030502040204" pitchFamily="34" charset="0"/>
                <a:ea typeface="DM Sans"/>
                <a:cs typeface="DM Sans"/>
                <a:sym typeface="DM Sans"/>
              </a:rPr>
              <a:t>GIỚI THIỆU SẢN PHẨM</a:t>
            </a:r>
          </a:p>
        </p:txBody>
      </p:sp>
      <p:sp>
        <p:nvSpPr>
          <p:cNvPr id="17" name="TextBox 17"/>
          <p:cNvSpPr txBox="1"/>
          <p:nvPr/>
        </p:nvSpPr>
        <p:spPr>
          <a:xfrm>
            <a:off x="6596224" y="4138133"/>
            <a:ext cx="5790503" cy="425566"/>
          </a:xfrm>
          <a:prstGeom prst="rect">
            <a:avLst/>
          </a:prstGeom>
        </p:spPr>
        <p:txBody>
          <a:bodyPr lIns="0" tIns="0" rIns="0" bIns="0" rtlCol="0" anchor="t">
            <a:spAutoFit/>
          </a:bodyPr>
          <a:lstStyle/>
          <a:p>
            <a:pPr marL="0" lvl="0" indent="0" algn="l">
              <a:lnSpc>
                <a:spcPts val="3483"/>
              </a:lnSpc>
              <a:spcBef>
                <a:spcPct val="0"/>
              </a:spcBef>
            </a:pPr>
            <a:r>
              <a:rPr lang="en-US" sz="2524" spc="247" dirty="0" err="1">
                <a:solidFill>
                  <a:srgbClr val="231F20"/>
                </a:solidFill>
                <a:latin typeface="Google Sans Medium" panose="020B0603030502040204" pitchFamily="34" charset="0"/>
                <a:ea typeface="DM Sans"/>
                <a:cs typeface="DM Sans"/>
                <a:sym typeface="DM Sans"/>
              </a:rPr>
              <a:t>Ý</a:t>
            </a:r>
            <a:r>
              <a:rPr lang="en-US" sz="2524" spc="247" dirty="0">
                <a:solidFill>
                  <a:srgbClr val="231F20"/>
                </a:solidFill>
                <a:latin typeface="Google Sans Medium" panose="020B0603030502040204" pitchFamily="34" charset="0"/>
                <a:ea typeface="DM Sans"/>
                <a:cs typeface="DM Sans"/>
                <a:sym typeface="DM Sans"/>
              </a:rPr>
              <a:t> TƯỞNG</a:t>
            </a:r>
          </a:p>
        </p:txBody>
      </p:sp>
      <p:sp>
        <p:nvSpPr>
          <p:cNvPr id="18" name="TextBox 18"/>
          <p:cNvSpPr txBox="1"/>
          <p:nvPr/>
        </p:nvSpPr>
        <p:spPr>
          <a:xfrm>
            <a:off x="6607430" y="5005749"/>
            <a:ext cx="6076629" cy="425566"/>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Google Sans Medium" panose="020B0603030502040204" pitchFamily="34" charset="0"/>
                <a:ea typeface="DM Sans"/>
                <a:cs typeface="DM Sans"/>
                <a:sym typeface="DM Sans"/>
              </a:rPr>
              <a:t>CÁC THÀNH PHẦN TRANG WEB</a:t>
            </a:r>
          </a:p>
        </p:txBody>
      </p:sp>
      <p:sp>
        <p:nvSpPr>
          <p:cNvPr id="19" name="TextBox 19"/>
          <p:cNvSpPr txBox="1"/>
          <p:nvPr/>
        </p:nvSpPr>
        <p:spPr>
          <a:xfrm>
            <a:off x="6627600" y="5765798"/>
            <a:ext cx="6076629" cy="425566"/>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Google Sans Medium" panose="020B0603030502040204" pitchFamily="34" charset="0"/>
                <a:ea typeface="DM Sans"/>
                <a:cs typeface="DM Sans"/>
                <a:sym typeface="DM Sans"/>
              </a:rPr>
              <a:t>NHƯỢC ĐIỂM</a:t>
            </a:r>
          </a:p>
        </p:txBody>
      </p:sp>
      <p:sp>
        <p:nvSpPr>
          <p:cNvPr id="20" name="TextBox 20"/>
          <p:cNvSpPr txBox="1"/>
          <p:nvPr/>
        </p:nvSpPr>
        <p:spPr>
          <a:xfrm>
            <a:off x="6629841" y="6552386"/>
            <a:ext cx="5790503" cy="425566"/>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Google Sans Medium" panose="020B0603030502040204" pitchFamily="34" charset="0"/>
                <a:ea typeface="DM Sans"/>
                <a:cs typeface="DM Sans"/>
                <a:sym typeface="DM Sans"/>
              </a:rPr>
              <a:t>DEMO</a:t>
            </a:r>
          </a:p>
        </p:txBody>
      </p:sp>
      <p:sp>
        <p:nvSpPr>
          <p:cNvPr id="21" name="TextBox 21"/>
          <p:cNvSpPr txBox="1"/>
          <p:nvPr/>
        </p:nvSpPr>
        <p:spPr>
          <a:xfrm>
            <a:off x="6645529" y="7439750"/>
            <a:ext cx="6076629" cy="425566"/>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Google Sans Medium" panose="020B0603030502040204" pitchFamily="34" charset="0"/>
                <a:ea typeface="DM Sans"/>
                <a:cs typeface="DM Sans"/>
                <a:sym typeface="DM Sans"/>
              </a:rPr>
              <a:t>CẢM ƠN</a:t>
            </a:r>
          </a:p>
        </p:txBody>
      </p:sp>
      <p:pic>
        <p:nvPicPr>
          <p:cNvPr id="22" name="Picture 4" descr="Khoá học lập trình dành cho trẻ 9-17 tuổi">
            <a:extLst>
              <a:ext uri="{FF2B5EF4-FFF2-40B4-BE49-F238E27FC236}">
                <a16:creationId xmlns:a16="http://schemas.microsoft.com/office/drawing/2014/main" id="{12336B59-DAD4-0FBD-A1EC-18A3F372C6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78200" y="9258300"/>
            <a:ext cx="1828800" cy="8010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278421" y="308515"/>
            <a:ext cx="14621809" cy="1609095"/>
          </a:xfrm>
          <a:prstGeom prst="rect">
            <a:avLst/>
          </a:prstGeom>
        </p:spPr>
        <p:txBody>
          <a:bodyPr wrap="square" lIns="0" tIns="0" rIns="0" bIns="0" rtlCol="0" anchor="t">
            <a:spAutoFit/>
          </a:bodyPr>
          <a:lstStyle/>
          <a:p>
            <a:pPr algn="l">
              <a:lnSpc>
                <a:spcPts val="13774"/>
              </a:lnSpc>
            </a:pPr>
            <a:r>
              <a:rPr lang="en-US" sz="6600" b="1" spc="978" dirty="0" err="1">
                <a:solidFill>
                  <a:srgbClr val="231F20"/>
                </a:solidFill>
                <a:latin typeface="Google Sans Medium" panose="020B0603030502040204" pitchFamily="34" charset="0"/>
                <a:ea typeface="Oswald Bold"/>
                <a:cs typeface="Oswald Bold"/>
                <a:sym typeface="Oswald Bold"/>
              </a:rPr>
              <a:t>Giới</a:t>
            </a:r>
            <a:r>
              <a:rPr lang="en-US" sz="6600" b="1" spc="978" dirty="0">
                <a:solidFill>
                  <a:srgbClr val="231F20"/>
                </a:solidFill>
                <a:latin typeface="Google Sans Medium" panose="020B0603030502040204" pitchFamily="34" charset="0"/>
                <a:ea typeface="Oswald Bold"/>
                <a:cs typeface="Oswald Bold"/>
                <a:sym typeface="Oswald Bold"/>
              </a:rPr>
              <a:t> </a:t>
            </a:r>
            <a:r>
              <a:rPr lang="en-US" sz="6600" b="1" spc="978" dirty="0" err="1">
                <a:solidFill>
                  <a:srgbClr val="231F20"/>
                </a:solidFill>
                <a:latin typeface="Google Sans Medium" panose="020B0603030502040204" pitchFamily="34" charset="0"/>
                <a:ea typeface="Oswald Bold"/>
                <a:cs typeface="Oswald Bold"/>
                <a:sym typeface="Oswald Bold"/>
              </a:rPr>
              <a:t>thiệu</a:t>
            </a:r>
            <a:r>
              <a:rPr lang="en-US" sz="6600" b="1" spc="978" dirty="0">
                <a:solidFill>
                  <a:srgbClr val="231F20"/>
                </a:solidFill>
                <a:latin typeface="Google Sans Medium" panose="020B0603030502040204" pitchFamily="34" charset="0"/>
                <a:ea typeface="Oswald Bold"/>
                <a:cs typeface="Oswald Bold"/>
                <a:sym typeface="Oswald Bold"/>
              </a:rPr>
              <a:t> </a:t>
            </a:r>
            <a:r>
              <a:rPr lang="en-US" sz="6600" b="1" spc="978" dirty="0" err="1">
                <a:solidFill>
                  <a:srgbClr val="231F20"/>
                </a:solidFill>
                <a:latin typeface="Google Sans Medium" panose="020B0603030502040204" pitchFamily="34" charset="0"/>
                <a:ea typeface="Oswald Bold"/>
                <a:cs typeface="Oswald Bold"/>
                <a:sym typeface="Oswald Bold"/>
              </a:rPr>
              <a:t>sản</a:t>
            </a:r>
            <a:r>
              <a:rPr lang="en-US" sz="6600" b="1" spc="978" dirty="0">
                <a:solidFill>
                  <a:srgbClr val="231F20"/>
                </a:solidFill>
                <a:latin typeface="Google Sans Medium" panose="020B0603030502040204" pitchFamily="34" charset="0"/>
                <a:ea typeface="Oswald Bold"/>
                <a:cs typeface="Oswald Bold"/>
                <a:sym typeface="Oswald Bold"/>
              </a:rPr>
              <a:t> </a:t>
            </a:r>
            <a:r>
              <a:rPr lang="en-US" sz="6600" b="1" spc="978" dirty="0" err="1">
                <a:solidFill>
                  <a:srgbClr val="231F20"/>
                </a:solidFill>
                <a:latin typeface="Google Sans Medium" panose="020B0603030502040204" pitchFamily="34" charset="0"/>
                <a:ea typeface="Oswald Bold"/>
                <a:cs typeface="Oswald Bold"/>
                <a:sym typeface="Oswald Bold"/>
              </a:rPr>
              <a:t>phẩm</a:t>
            </a:r>
            <a:endParaRPr lang="en-US" sz="6600" b="1" spc="978" dirty="0">
              <a:solidFill>
                <a:srgbClr val="231F20"/>
              </a:solidFill>
              <a:latin typeface="Google Sans Medium" panose="020B0603030502040204" pitchFamily="34" charset="0"/>
              <a:ea typeface="Oswald Bold"/>
              <a:cs typeface="Oswald Bold"/>
              <a:sym typeface="Oswald Bold"/>
            </a:endParaRPr>
          </a:p>
        </p:txBody>
      </p:sp>
      <p:sp>
        <p:nvSpPr>
          <p:cNvPr id="18" name="TextBox 18"/>
          <p:cNvSpPr txBox="1"/>
          <p:nvPr/>
        </p:nvSpPr>
        <p:spPr>
          <a:xfrm>
            <a:off x="1524000" y="2552700"/>
            <a:ext cx="12572999" cy="3621376"/>
          </a:xfrm>
          <a:prstGeom prst="rect">
            <a:avLst/>
          </a:prstGeom>
        </p:spPr>
        <p:txBody>
          <a:bodyPr wrap="square" lIns="0" tIns="0" rIns="0" bIns="0" rtlCol="0" anchor="t">
            <a:spAutoFit/>
          </a:bodyPr>
          <a:lstStyle/>
          <a:p>
            <a:pPr marL="0" lvl="0" indent="0" algn="l">
              <a:lnSpc>
                <a:spcPct val="150000"/>
              </a:lnSpc>
              <a:spcBef>
                <a:spcPct val="0"/>
              </a:spcBef>
            </a:pPr>
            <a:r>
              <a:rPr lang="vi-VN" sz="3200" spc="300" dirty="0">
                <a:latin typeface="Google Sans Medium" panose="020B0603030502040204" pitchFamily="34" charset="0"/>
              </a:rPr>
              <a:t>WaveCloud là một trang web dụa trên spotify API không có quảng cáo, mang đến cho người dùng trải nghiệm âm nhạc liền mạch và thoải mái. Ngoài ra, WaveCloud còn cung cấp lời bài hát cho một số ca khúc, giúp bạn dễ dàng theo dõi và hát theo yêu thích.</a:t>
            </a:r>
            <a:endParaRPr lang="en-US" sz="2800" spc="300" dirty="0">
              <a:solidFill>
                <a:srgbClr val="231F20"/>
              </a:solidFill>
              <a:latin typeface="Google Sans Medium" panose="020B0603030502040204" pitchFamily="34" charset="0"/>
              <a:ea typeface="DM Sans"/>
              <a:cs typeface="DM Sans"/>
              <a:sym typeface="DM Sans"/>
            </a:endParaRPr>
          </a:p>
        </p:txBody>
      </p:sp>
      <p:sp>
        <p:nvSpPr>
          <p:cNvPr id="20" name="Freeform 2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21" name="Picture 4" descr="Khoá học lập trình dành cho trẻ 9-17 tuổi">
            <a:extLst>
              <a:ext uri="{FF2B5EF4-FFF2-40B4-BE49-F238E27FC236}">
                <a16:creationId xmlns:a16="http://schemas.microsoft.com/office/drawing/2014/main" id="{38EB2DE8-EF2F-B495-C3E9-E571CDCA9C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37467" y="212385"/>
            <a:ext cx="1828800" cy="8010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0591800" y="5676900"/>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1774426" y="2445484"/>
            <a:ext cx="4854974" cy="1408425"/>
            <a:chOff x="0" y="0"/>
            <a:chExt cx="914964" cy="17059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2" name="TextBox 12"/>
            <p:cNvSpPr txBox="1"/>
            <p:nvPr/>
          </p:nvSpPr>
          <p:spPr>
            <a:xfrm>
              <a:off x="0" y="0"/>
              <a:ext cx="914964" cy="170593"/>
            </a:xfrm>
            <a:prstGeom prst="rect">
              <a:avLst/>
            </a:prstGeom>
          </p:spPr>
          <p:txBody>
            <a:bodyPr lIns="50800" tIns="50800" rIns="50800" bIns="50800" rtlCol="0" anchor="ctr"/>
            <a:lstStyle/>
            <a:p>
              <a:pPr marL="0" lvl="0" indent="0" algn="ctr">
                <a:lnSpc>
                  <a:spcPts val="4114"/>
                </a:lnSpc>
                <a:spcBef>
                  <a:spcPct val="0"/>
                </a:spcBef>
              </a:pPr>
              <a:r>
                <a:rPr lang="en-US" sz="3200" dirty="0" err="1">
                  <a:solidFill>
                    <a:schemeClr val="bg1"/>
                  </a:solidFill>
                  <a:latin typeface="Google Sans Medium" panose="020B0603030502040204" pitchFamily="34" charset="0"/>
                </a:rPr>
                <a:t>Trải</a:t>
              </a:r>
              <a:r>
                <a:rPr lang="en-US" sz="3200" dirty="0">
                  <a:solidFill>
                    <a:schemeClr val="bg1"/>
                  </a:solidFill>
                  <a:latin typeface="Google Sans Medium" panose="020B0603030502040204" pitchFamily="34" charset="0"/>
                </a:rPr>
                <a:t> </a:t>
              </a:r>
              <a:r>
                <a:rPr lang="en-US" sz="3200" dirty="0" err="1">
                  <a:solidFill>
                    <a:schemeClr val="bg1"/>
                  </a:solidFill>
                  <a:latin typeface="Google Sans Medium" panose="020B0603030502040204" pitchFamily="34" charset="0"/>
                </a:rPr>
                <a:t>nghiệm</a:t>
              </a:r>
              <a:r>
                <a:rPr lang="en-US" sz="3200" dirty="0">
                  <a:solidFill>
                    <a:schemeClr val="bg1"/>
                  </a:solidFill>
                  <a:latin typeface="Google Sans Medium" panose="020B0603030502040204" pitchFamily="34" charset="0"/>
                </a:rPr>
                <a:t> </a:t>
              </a:r>
              <a:r>
                <a:rPr lang="en-US" sz="3200" dirty="0" err="1">
                  <a:solidFill>
                    <a:schemeClr val="bg1"/>
                  </a:solidFill>
                  <a:latin typeface="Google Sans Medium" panose="020B0603030502040204" pitchFamily="34" charset="0"/>
                </a:rPr>
                <a:t>âm</a:t>
              </a:r>
              <a:r>
                <a:rPr lang="en-US" sz="3200" dirty="0">
                  <a:solidFill>
                    <a:schemeClr val="bg1"/>
                  </a:solidFill>
                  <a:latin typeface="Google Sans Medium" panose="020B0603030502040204" pitchFamily="34" charset="0"/>
                </a:rPr>
                <a:t> </a:t>
              </a:r>
              <a:r>
                <a:rPr lang="en-US" sz="3200" dirty="0" err="1">
                  <a:solidFill>
                    <a:schemeClr val="bg1"/>
                  </a:solidFill>
                  <a:latin typeface="Google Sans Medium" panose="020B0603030502040204" pitchFamily="34" charset="0"/>
                </a:rPr>
                <a:t>nhạc</a:t>
              </a:r>
              <a:r>
                <a:rPr lang="en-US" sz="3200" dirty="0">
                  <a:solidFill>
                    <a:schemeClr val="bg1"/>
                  </a:solidFill>
                  <a:latin typeface="Google Sans Medium" panose="020B0603030502040204" pitchFamily="34" charset="0"/>
                </a:rPr>
                <a:t> </a:t>
              </a:r>
              <a:r>
                <a:rPr lang="en-US" sz="3200" dirty="0" err="1">
                  <a:solidFill>
                    <a:schemeClr val="bg1"/>
                  </a:solidFill>
                  <a:latin typeface="Google Sans Medium" panose="020B0603030502040204" pitchFamily="34" charset="0"/>
                </a:rPr>
                <a:t>không</a:t>
              </a:r>
              <a:r>
                <a:rPr lang="en-US" sz="3200" dirty="0">
                  <a:solidFill>
                    <a:schemeClr val="bg1"/>
                  </a:solidFill>
                  <a:latin typeface="Google Sans Medium" panose="020B0603030502040204" pitchFamily="34" charset="0"/>
                </a:rPr>
                <a:t> </a:t>
              </a:r>
              <a:r>
                <a:rPr lang="en-US" sz="3200" dirty="0" err="1">
                  <a:solidFill>
                    <a:schemeClr val="bg1"/>
                  </a:solidFill>
                  <a:latin typeface="Google Sans Medium" panose="020B0603030502040204" pitchFamily="34" charset="0"/>
                </a:rPr>
                <a:t>quảng</a:t>
              </a:r>
              <a:r>
                <a:rPr lang="en-US" sz="3200" dirty="0">
                  <a:solidFill>
                    <a:schemeClr val="bg1"/>
                  </a:solidFill>
                  <a:latin typeface="Google Sans Medium" panose="020B0603030502040204" pitchFamily="34" charset="0"/>
                </a:rPr>
                <a:t> </a:t>
              </a:r>
              <a:r>
                <a:rPr lang="en-US" sz="3200" dirty="0" err="1">
                  <a:solidFill>
                    <a:schemeClr val="bg1"/>
                  </a:solidFill>
                  <a:latin typeface="Google Sans Medium" panose="020B0603030502040204" pitchFamily="34" charset="0"/>
                </a:rPr>
                <a:t>cáo</a:t>
              </a:r>
              <a:endParaRPr lang="en-US" sz="2981" b="1" spc="29" dirty="0">
                <a:solidFill>
                  <a:schemeClr val="bg1"/>
                </a:solidFill>
                <a:latin typeface="Google Sans Medium" panose="020B0603030502040204" pitchFamily="34" charset="0"/>
                <a:ea typeface="DM Sans Bold"/>
                <a:cs typeface="DM Sans Bold"/>
                <a:sym typeface="DM Sans Bold"/>
              </a:endParaRPr>
            </a:p>
          </p:txBody>
        </p:sp>
      </p:grpSp>
      <p:sp>
        <p:nvSpPr>
          <p:cNvPr id="13" name="TextBox 13"/>
          <p:cNvSpPr txBox="1"/>
          <p:nvPr/>
        </p:nvSpPr>
        <p:spPr>
          <a:xfrm>
            <a:off x="2887170" y="1277407"/>
            <a:ext cx="11552977" cy="1168077"/>
          </a:xfrm>
          <a:prstGeom prst="rect">
            <a:avLst/>
          </a:prstGeom>
        </p:spPr>
        <p:txBody>
          <a:bodyPr lIns="0" tIns="0" rIns="0" bIns="0" rtlCol="0" anchor="t">
            <a:spAutoFit/>
          </a:bodyPr>
          <a:lstStyle/>
          <a:p>
            <a:pPr algn="ctr">
              <a:lnSpc>
                <a:spcPts val="9587"/>
              </a:lnSpc>
            </a:pPr>
            <a:r>
              <a:rPr lang="en-US" sz="6947" b="1" spc="368" dirty="0" err="1">
                <a:solidFill>
                  <a:srgbClr val="231F20"/>
                </a:solidFill>
                <a:latin typeface="Google Sans Medium" panose="020B0603030502040204" pitchFamily="34" charset="0"/>
                <a:ea typeface="Oswald Bold"/>
                <a:cs typeface="Oswald Bold"/>
                <a:sym typeface="Oswald Bold"/>
              </a:rPr>
              <a:t>Ý</a:t>
            </a:r>
            <a:r>
              <a:rPr lang="en-US" sz="6947" b="1" spc="368" dirty="0">
                <a:solidFill>
                  <a:srgbClr val="231F20"/>
                </a:solidFill>
                <a:latin typeface="Google Sans Medium" panose="020B0603030502040204" pitchFamily="34" charset="0"/>
                <a:ea typeface="Oswald Bold"/>
                <a:cs typeface="Oswald Bold"/>
                <a:sym typeface="Oswald Bold"/>
              </a:rPr>
              <a:t> TƯỞNG</a:t>
            </a:r>
          </a:p>
        </p:txBody>
      </p:sp>
      <p:sp>
        <p:nvSpPr>
          <p:cNvPr id="14" name="TextBox 14"/>
          <p:cNvSpPr txBox="1"/>
          <p:nvPr/>
        </p:nvSpPr>
        <p:spPr>
          <a:xfrm>
            <a:off x="2438400" y="4038872"/>
            <a:ext cx="3360904" cy="1077218"/>
          </a:xfrm>
          <a:prstGeom prst="rect">
            <a:avLst/>
          </a:prstGeom>
        </p:spPr>
        <p:txBody>
          <a:bodyPr lIns="0" tIns="0" rIns="0" bIns="0" rtlCol="0" anchor="t">
            <a:spAutoFit/>
          </a:bodyPr>
          <a:lstStyle/>
          <a:p>
            <a:pPr marL="0" lvl="0" indent="0" algn="ctr">
              <a:lnSpc>
                <a:spcPts val="2774"/>
              </a:lnSpc>
              <a:spcBef>
                <a:spcPct val="0"/>
              </a:spcBef>
            </a:pPr>
            <a:r>
              <a:rPr lang="vi-VN" sz="2400" dirty="0">
                <a:latin typeface="Google Sans Medium" panose="020B0603030502040204" pitchFamily="34" charset="0"/>
              </a:rPr>
              <a:t>Đảm bảo người dùng không bị gián đoạn khi nghe nhạc.</a:t>
            </a:r>
            <a:endParaRPr lang="en-US" sz="2010" spc="197" dirty="0">
              <a:solidFill>
                <a:srgbClr val="231F20"/>
              </a:solidFill>
              <a:latin typeface="Google Sans Medium" panose="020B0603030502040204" pitchFamily="34" charset="0"/>
              <a:ea typeface="DM Sans"/>
              <a:cs typeface="DM Sans"/>
              <a:sym typeface="DM Sans"/>
            </a:endParaRPr>
          </a:p>
        </p:txBody>
      </p:sp>
      <p:grpSp>
        <p:nvGrpSpPr>
          <p:cNvPr id="19" name="Group 19"/>
          <p:cNvGrpSpPr/>
          <p:nvPr/>
        </p:nvGrpSpPr>
        <p:grpSpPr>
          <a:xfrm>
            <a:off x="7033541" y="5640659"/>
            <a:ext cx="3936991" cy="1225009"/>
            <a:chOff x="0" y="0"/>
            <a:chExt cx="914964" cy="170593"/>
          </a:xfrm>
        </p:grpSpPr>
        <p:sp>
          <p:nvSpPr>
            <p:cNvPr id="20" name="Freeform 20"/>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21" name="TextBox 21"/>
            <p:cNvSpPr txBox="1"/>
            <p:nvPr/>
          </p:nvSpPr>
          <p:spPr>
            <a:xfrm>
              <a:off x="0" y="0"/>
              <a:ext cx="914964" cy="170593"/>
            </a:xfrm>
            <a:prstGeom prst="rect">
              <a:avLst/>
            </a:prstGeom>
          </p:spPr>
          <p:txBody>
            <a:bodyPr lIns="50800" tIns="50800" rIns="50800" bIns="50800" rtlCol="0" anchor="ctr"/>
            <a:lstStyle/>
            <a:p>
              <a:pPr marL="0" lvl="0" indent="0" algn="ctr">
                <a:lnSpc>
                  <a:spcPts val="4114"/>
                </a:lnSpc>
                <a:spcBef>
                  <a:spcPct val="0"/>
                </a:spcBef>
              </a:pPr>
              <a:r>
                <a:rPr lang="en-US" sz="3200" dirty="0" err="1">
                  <a:solidFill>
                    <a:schemeClr val="bg1"/>
                  </a:solidFill>
                  <a:latin typeface="Google Sans Medium" panose="020B0603030502040204" pitchFamily="34" charset="0"/>
                </a:rPr>
                <a:t>Lời</a:t>
              </a:r>
              <a:r>
                <a:rPr lang="en-US" sz="3200" dirty="0">
                  <a:solidFill>
                    <a:schemeClr val="bg1"/>
                  </a:solidFill>
                  <a:latin typeface="Google Sans Medium" panose="020B0603030502040204" pitchFamily="34" charset="0"/>
                </a:rPr>
                <a:t> </a:t>
              </a:r>
              <a:r>
                <a:rPr lang="en-US" sz="3200" dirty="0" err="1">
                  <a:solidFill>
                    <a:schemeClr val="bg1"/>
                  </a:solidFill>
                  <a:latin typeface="Google Sans Medium" panose="020B0603030502040204" pitchFamily="34" charset="0"/>
                </a:rPr>
                <a:t>bài</a:t>
              </a:r>
              <a:r>
                <a:rPr lang="en-US" sz="3200" dirty="0">
                  <a:solidFill>
                    <a:schemeClr val="bg1"/>
                  </a:solidFill>
                  <a:latin typeface="Google Sans Medium" panose="020B0603030502040204" pitchFamily="34" charset="0"/>
                </a:rPr>
                <a:t> </a:t>
              </a:r>
              <a:r>
                <a:rPr lang="en-US" sz="3200" dirty="0" err="1">
                  <a:solidFill>
                    <a:schemeClr val="bg1"/>
                  </a:solidFill>
                  <a:latin typeface="Google Sans Medium" panose="020B0603030502040204" pitchFamily="34" charset="0"/>
                </a:rPr>
                <a:t>hát</a:t>
              </a:r>
              <a:r>
                <a:rPr lang="en-US" sz="3200" dirty="0">
                  <a:solidFill>
                    <a:schemeClr val="bg1"/>
                  </a:solidFill>
                  <a:latin typeface="Google Sans Medium" panose="020B0603030502040204" pitchFamily="34" charset="0"/>
                </a:rPr>
                <a:t> (lyrics)</a:t>
              </a:r>
              <a:endParaRPr lang="en-US" sz="2981" b="1" spc="29" dirty="0">
                <a:solidFill>
                  <a:schemeClr val="bg1"/>
                </a:solidFill>
                <a:latin typeface="Google Sans Medium" panose="020B0603030502040204" pitchFamily="34" charset="0"/>
                <a:ea typeface="DM Sans Bold"/>
                <a:cs typeface="DM Sans Bold"/>
                <a:sym typeface="DM Sans Bold"/>
              </a:endParaRPr>
            </a:p>
          </p:txBody>
        </p:sp>
      </p:grpSp>
      <p:sp>
        <p:nvSpPr>
          <p:cNvPr id="22" name="TextBox 22"/>
          <p:cNvSpPr txBox="1"/>
          <p:nvPr/>
        </p:nvSpPr>
        <p:spPr>
          <a:xfrm>
            <a:off x="7090090" y="7057000"/>
            <a:ext cx="3360904" cy="1795363"/>
          </a:xfrm>
          <a:prstGeom prst="rect">
            <a:avLst/>
          </a:prstGeom>
        </p:spPr>
        <p:txBody>
          <a:bodyPr lIns="0" tIns="0" rIns="0" bIns="0" rtlCol="0" anchor="t">
            <a:spAutoFit/>
          </a:bodyPr>
          <a:lstStyle/>
          <a:p>
            <a:pPr marL="0" lvl="0" indent="0" algn="ctr">
              <a:lnSpc>
                <a:spcPts val="2774"/>
              </a:lnSpc>
              <a:spcBef>
                <a:spcPct val="0"/>
              </a:spcBef>
            </a:pPr>
            <a:r>
              <a:rPr lang="vi-VN" sz="2400" dirty="0">
                <a:latin typeface="Google Sans Medium" panose="020B0603030502040204" pitchFamily="34" charset="0"/>
              </a:rPr>
              <a:t>Cung cấp lời bài hát cho một số ca khúc để người dùng có thể hát theo và cảm nhận sâu sắc hơn.</a:t>
            </a:r>
            <a:endParaRPr lang="en-US" sz="2010" spc="197" dirty="0">
              <a:solidFill>
                <a:srgbClr val="231F20"/>
              </a:solidFill>
              <a:latin typeface="Google Sans Medium" panose="020B0603030502040204" pitchFamily="34" charset="0"/>
              <a:ea typeface="DM Sans"/>
              <a:cs typeface="DM Sans"/>
              <a:sym typeface="DM Sans"/>
            </a:endParaRPr>
          </a:p>
        </p:txBody>
      </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5" name="Group 19">
            <a:extLst>
              <a:ext uri="{FF2B5EF4-FFF2-40B4-BE49-F238E27FC236}">
                <a16:creationId xmlns:a16="http://schemas.microsoft.com/office/drawing/2014/main" id="{9CC54E6F-E1CC-7AE1-94D6-EAA548BE329B}"/>
              </a:ext>
            </a:extLst>
          </p:cNvPr>
          <p:cNvGrpSpPr/>
          <p:nvPr/>
        </p:nvGrpSpPr>
        <p:grpSpPr>
          <a:xfrm>
            <a:off x="11667355" y="2689683"/>
            <a:ext cx="4325211" cy="1225008"/>
            <a:chOff x="0" y="0"/>
            <a:chExt cx="914964" cy="170593"/>
          </a:xfrm>
        </p:grpSpPr>
        <p:sp>
          <p:nvSpPr>
            <p:cNvPr id="26" name="Freeform 20">
              <a:extLst>
                <a:ext uri="{FF2B5EF4-FFF2-40B4-BE49-F238E27FC236}">
                  <a16:creationId xmlns:a16="http://schemas.microsoft.com/office/drawing/2014/main" id="{E0F805C5-1983-D19E-EDFE-9E23D35CBDC4}"/>
                </a:ext>
              </a:extLst>
            </p:cNvPr>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27" name="TextBox 21">
              <a:extLst>
                <a:ext uri="{FF2B5EF4-FFF2-40B4-BE49-F238E27FC236}">
                  <a16:creationId xmlns:a16="http://schemas.microsoft.com/office/drawing/2014/main" id="{893FF497-9976-5ACC-F815-C7FE06C50D81}"/>
                </a:ext>
              </a:extLst>
            </p:cNvPr>
            <p:cNvSpPr txBox="1"/>
            <p:nvPr/>
          </p:nvSpPr>
          <p:spPr>
            <a:xfrm>
              <a:off x="0" y="0"/>
              <a:ext cx="914964" cy="170593"/>
            </a:xfrm>
            <a:prstGeom prst="rect">
              <a:avLst/>
            </a:prstGeom>
          </p:spPr>
          <p:txBody>
            <a:bodyPr lIns="50800" tIns="50800" rIns="50800" bIns="50800" rtlCol="0" anchor="ctr"/>
            <a:lstStyle/>
            <a:p>
              <a:pPr marL="0" lvl="0" indent="0" algn="ctr">
                <a:lnSpc>
                  <a:spcPts val="4114"/>
                </a:lnSpc>
                <a:spcBef>
                  <a:spcPct val="0"/>
                </a:spcBef>
              </a:pPr>
              <a:r>
                <a:rPr lang="en-US" sz="3200" dirty="0">
                  <a:solidFill>
                    <a:schemeClr val="bg1"/>
                  </a:solidFill>
                  <a:latin typeface="Google Sans Medium" panose="020B0603030502040204" pitchFamily="34" charset="0"/>
                </a:rPr>
                <a:t>Giao </a:t>
              </a:r>
              <a:r>
                <a:rPr lang="en-US" sz="3200" dirty="0" err="1">
                  <a:solidFill>
                    <a:schemeClr val="bg1"/>
                  </a:solidFill>
                  <a:latin typeface="Google Sans Medium" panose="020B0603030502040204" pitchFamily="34" charset="0"/>
                </a:rPr>
                <a:t>diện</a:t>
              </a:r>
              <a:r>
                <a:rPr lang="en-US" sz="3200" dirty="0">
                  <a:solidFill>
                    <a:schemeClr val="bg1"/>
                  </a:solidFill>
                  <a:latin typeface="Google Sans Medium" panose="020B0603030502040204" pitchFamily="34" charset="0"/>
                </a:rPr>
                <a:t> </a:t>
              </a:r>
              <a:r>
                <a:rPr lang="en-US" sz="3200" dirty="0" err="1">
                  <a:solidFill>
                    <a:schemeClr val="bg1"/>
                  </a:solidFill>
                  <a:latin typeface="Google Sans Medium" panose="020B0603030502040204" pitchFamily="34" charset="0"/>
                </a:rPr>
                <a:t>tối</a:t>
              </a:r>
              <a:r>
                <a:rPr lang="en-US" sz="3200" dirty="0">
                  <a:solidFill>
                    <a:schemeClr val="bg1"/>
                  </a:solidFill>
                  <a:latin typeface="Google Sans Medium" panose="020B0603030502040204" pitchFamily="34" charset="0"/>
                </a:rPr>
                <a:t> </a:t>
              </a:r>
              <a:r>
                <a:rPr lang="en-US" sz="3200" dirty="0" err="1">
                  <a:solidFill>
                    <a:schemeClr val="bg1"/>
                  </a:solidFill>
                  <a:latin typeface="Google Sans Medium" panose="020B0603030502040204" pitchFamily="34" charset="0"/>
                </a:rPr>
                <a:t>giản</a:t>
              </a:r>
              <a:endParaRPr lang="en-US" sz="2981" b="1" spc="29" dirty="0">
                <a:solidFill>
                  <a:schemeClr val="bg1"/>
                </a:solidFill>
                <a:latin typeface="Google Sans Medium" panose="020B0603030502040204" pitchFamily="34" charset="0"/>
                <a:ea typeface="DM Sans Bold"/>
                <a:cs typeface="DM Sans Bold"/>
                <a:sym typeface="DM Sans Bold"/>
              </a:endParaRPr>
            </a:p>
          </p:txBody>
        </p:sp>
      </p:grpSp>
      <p:sp>
        <p:nvSpPr>
          <p:cNvPr id="28" name="TextBox 22">
            <a:extLst>
              <a:ext uri="{FF2B5EF4-FFF2-40B4-BE49-F238E27FC236}">
                <a16:creationId xmlns:a16="http://schemas.microsoft.com/office/drawing/2014/main" id="{E166F52A-70FB-9E11-E227-066F2E1C8E9C}"/>
              </a:ext>
            </a:extLst>
          </p:cNvPr>
          <p:cNvSpPr txBox="1"/>
          <p:nvPr/>
        </p:nvSpPr>
        <p:spPr>
          <a:xfrm>
            <a:off x="12001037" y="4043518"/>
            <a:ext cx="3360904" cy="1077218"/>
          </a:xfrm>
          <a:prstGeom prst="rect">
            <a:avLst/>
          </a:prstGeom>
        </p:spPr>
        <p:txBody>
          <a:bodyPr lIns="0" tIns="0" rIns="0" bIns="0" rtlCol="0" anchor="t">
            <a:spAutoFit/>
          </a:bodyPr>
          <a:lstStyle/>
          <a:p>
            <a:pPr marL="0" lvl="0" indent="0" algn="ctr">
              <a:lnSpc>
                <a:spcPts val="2774"/>
              </a:lnSpc>
              <a:spcBef>
                <a:spcPct val="0"/>
              </a:spcBef>
            </a:pPr>
            <a:r>
              <a:rPr lang="en-US" sz="2400" dirty="0" err="1">
                <a:latin typeface="Google Sans Medium" panose="020B0603030502040204" pitchFamily="34" charset="0"/>
              </a:rPr>
              <a:t>Tập</a:t>
            </a:r>
            <a:r>
              <a:rPr lang="en-US" sz="2400" dirty="0">
                <a:latin typeface="Google Sans Medium" panose="020B0603030502040204" pitchFamily="34" charset="0"/>
              </a:rPr>
              <a:t> </a:t>
            </a:r>
            <a:r>
              <a:rPr lang="en-US" sz="2400" dirty="0" err="1">
                <a:latin typeface="Google Sans Medium" panose="020B0603030502040204" pitchFamily="34" charset="0"/>
              </a:rPr>
              <a:t>trung</a:t>
            </a:r>
            <a:r>
              <a:rPr lang="en-US" sz="2400" dirty="0">
                <a:latin typeface="Google Sans Medium" panose="020B0603030502040204" pitchFamily="34" charset="0"/>
              </a:rPr>
              <a:t> </a:t>
            </a:r>
            <a:r>
              <a:rPr lang="en-US" sz="2400" dirty="0" err="1">
                <a:latin typeface="Google Sans Medium" panose="020B0603030502040204" pitchFamily="34" charset="0"/>
              </a:rPr>
              <a:t>vào</a:t>
            </a:r>
            <a:r>
              <a:rPr lang="en-US" sz="2400" dirty="0">
                <a:latin typeface="Google Sans Medium" panose="020B0603030502040204" pitchFamily="34" charset="0"/>
              </a:rPr>
              <a:t> </a:t>
            </a:r>
            <a:r>
              <a:rPr lang="en-US" sz="2400" dirty="0" err="1">
                <a:latin typeface="Google Sans Medium" panose="020B0603030502040204" pitchFamily="34" charset="0"/>
              </a:rPr>
              <a:t>việc</a:t>
            </a:r>
            <a:r>
              <a:rPr lang="en-US" sz="2400" dirty="0">
                <a:latin typeface="Google Sans Medium" panose="020B0603030502040204" pitchFamily="34" charset="0"/>
              </a:rPr>
              <a:t> </a:t>
            </a:r>
            <a:r>
              <a:rPr lang="en-US" sz="2400" dirty="0" err="1">
                <a:latin typeface="Google Sans Medium" panose="020B0603030502040204" pitchFamily="34" charset="0"/>
              </a:rPr>
              <a:t>phát</a:t>
            </a:r>
            <a:r>
              <a:rPr lang="en-US" sz="2400" dirty="0">
                <a:latin typeface="Google Sans Medium" panose="020B0603030502040204" pitchFamily="34" charset="0"/>
              </a:rPr>
              <a:t> </a:t>
            </a:r>
            <a:r>
              <a:rPr lang="en-US" sz="2400" dirty="0" err="1">
                <a:latin typeface="Google Sans Medium" panose="020B0603030502040204" pitchFamily="34" charset="0"/>
              </a:rPr>
              <a:t>nhạc</a:t>
            </a:r>
            <a:r>
              <a:rPr lang="en-US" sz="2400" dirty="0">
                <a:latin typeface="Google Sans Medium" panose="020B0603030502040204" pitchFamily="34" charset="0"/>
              </a:rPr>
              <a:t> </a:t>
            </a:r>
            <a:r>
              <a:rPr lang="en-US" sz="2400" dirty="0" err="1">
                <a:latin typeface="Google Sans Medium" panose="020B0603030502040204" pitchFamily="34" charset="0"/>
              </a:rPr>
              <a:t>với</a:t>
            </a:r>
            <a:r>
              <a:rPr lang="en-US" sz="2400" dirty="0">
                <a:latin typeface="Google Sans Medium" panose="020B0603030502040204" pitchFamily="34" charset="0"/>
              </a:rPr>
              <a:t> </a:t>
            </a:r>
            <a:r>
              <a:rPr lang="en-US" sz="2400" dirty="0" err="1">
                <a:latin typeface="Google Sans Medium" panose="020B0603030502040204" pitchFamily="34" charset="0"/>
              </a:rPr>
              <a:t>giao</a:t>
            </a:r>
            <a:r>
              <a:rPr lang="en-US" sz="2400" dirty="0">
                <a:latin typeface="Google Sans Medium" panose="020B0603030502040204" pitchFamily="34" charset="0"/>
              </a:rPr>
              <a:t> </a:t>
            </a:r>
            <a:r>
              <a:rPr lang="en-US" sz="2400" dirty="0" err="1">
                <a:latin typeface="Google Sans Medium" panose="020B0603030502040204" pitchFamily="34" charset="0"/>
              </a:rPr>
              <a:t>diện</a:t>
            </a:r>
            <a:r>
              <a:rPr lang="en-US" sz="2400" dirty="0">
                <a:latin typeface="Google Sans Medium" panose="020B0603030502040204" pitchFamily="34" charset="0"/>
              </a:rPr>
              <a:t> </a:t>
            </a:r>
            <a:r>
              <a:rPr lang="en-US" sz="2400" dirty="0" err="1">
                <a:latin typeface="Google Sans Medium" panose="020B0603030502040204" pitchFamily="34" charset="0"/>
              </a:rPr>
              <a:t>dễ</a:t>
            </a:r>
            <a:r>
              <a:rPr lang="en-US" sz="2400" dirty="0">
                <a:latin typeface="Google Sans Medium" panose="020B0603030502040204" pitchFamily="34" charset="0"/>
              </a:rPr>
              <a:t> </a:t>
            </a:r>
            <a:r>
              <a:rPr lang="en-US" sz="2400" dirty="0" err="1">
                <a:latin typeface="Google Sans Medium" panose="020B0603030502040204" pitchFamily="34" charset="0"/>
              </a:rPr>
              <a:t>sử</a:t>
            </a:r>
            <a:r>
              <a:rPr lang="en-US" sz="2400" dirty="0">
                <a:latin typeface="Google Sans Medium" panose="020B0603030502040204" pitchFamily="34" charset="0"/>
              </a:rPr>
              <a:t> </a:t>
            </a:r>
            <a:r>
              <a:rPr lang="en-US" sz="2400" dirty="0" err="1">
                <a:latin typeface="Google Sans Medium" panose="020B0603030502040204" pitchFamily="34" charset="0"/>
              </a:rPr>
              <a:t>dụng</a:t>
            </a:r>
            <a:r>
              <a:rPr lang="en-US" sz="2400" dirty="0">
                <a:latin typeface="Google Sans Medium" panose="020B0603030502040204" pitchFamily="34" charset="0"/>
              </a:rPr>
              <a:t> </a:t>
            </a:r>
            <a:r>
              <a:rPr lang="en-US" sz="2400" dirty="0" err="1">
                <a:latin typeface="Google Sans Medium" panose="020B0603030502040204" pitchFamily="34" charset="0"/>
              </a:rPr>
              <a:t>và</a:t>
            </a:r>
            <a:r>
              <a:rPr lang="en-US" sz="2400" dirty="0">
                <a:latin typeface="Google Sans Medium" panose="020B0603030502040204" pitchFamily="34" charset="0"/>
              </a:rPr>
              <a:t> </a:t>
            </a:r>
            <a:r>
              <a:rPr lang="en-US" sz="2400" dirty="0" err="1">
                <a:latin typeface="Google Sans Medium" panose="020B0603030502040204" pitchFamily="34" charset="0"/>
              </a:rPr>
              <a:t>dễ</a:t>
            </a:r>
            <a:r>
              <a:rPr lang="en-US" sz="2400" dirty="0">
                <a:latin typeface="Google Sans Medium" panose="020B0603030502040204" pitchFamily="34" charset="0"/>
              </a:rPr>
              <a:t> </a:t>
            </a:r>
            <a:r>
              <a:rPr lang="en-US" sz="2400" dirty="0" err="1">
                <a:latin typeface="Google Sans Medium" panose="020B0603030502040204" pitchFamily="34" charset="0"/>
              </a:rPr>
              <a:t>tiếp</a:t>
            </a:r>
            <a:r>
              <a:rPr lang="en-US" sz="2400" dirty="0">
                <a:latin typeface="Google Sans Medium" panose="020B0603030502040204" pitchFamily="34" charset="0"/>
              </a:rPr>
              <a:t> </a:t>
            </a:r>
            <a:r>
              <a:rPr lang="en-US" sz="2400" dirty="0" err="1">
                <a:latin typeface="Google Sans Medium" panose="020B0603030502040204" pitchFamily="34" charset="0"/>
              </a:rPr>
              <a:t>cận</a:t>
            </a:r>
            <a:r>
              <a:rPr lang="en-US" sz="2400" dirty="0">
                <a:latin typeface="Google Sans Medium" panose="020B0603030502040204" pitchFamily="34" charset="0"/>
              </a:rPr>
              <a:t>.</a:t>
            </a:r>
            <a:endParaRPr lang="en-US" sz="2010" spc="197" dirty="0">
              <a:solidFill>
                <a:srgbClr val="231F20"/>
              </a:solidFill>
              <a:latin typeface="Google Sans Medium" panose="020B0603030502040204" pitchFamily="34" charset="0"/>
              <a:ea typeface="DM Sans"/>
              <a:cs typeface="DM Sans"/>
              <a:sym typeface="DM Sans"/>
            </a:endParaRPr>
          </a:p>
        </p:txBody>
      </p:sp>
      <p:pic>
        <p:nvPicPr>
          <p:cNvPr id="29" name="Picture 28" descr="Khoá học lập trình dành cho trẻ 9-17 tuổi">
            <a:extLst>
              <a:ext uri="{FF2B5EF4-FFF2-40B4-BE49-F238E27FC236}">
                <a16:creationId xmlns:a16="http://schemas.microsoft.com/office/drawing/2014/main" id="{F67E99AB-1BBC-86F2-0719-D8042FCE17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8953500"/>
            <a:ext cx="1828800" cy="8010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latin typeface="Google Sans Medium" panose="020B0603030502040204" pitchFamily="34" charset="0"/>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2163000" y="3442596"/>
            <a:ext cx="4473739" cy="636748"/>
            <a:chOff x="0" y="0"/>
            <a:chExt cx="1178269" cy="167703"/>
          </a:xfrm>
        </p:grpSpPr>
        <p:sp>
          <p:nvSpPr>
            <p:cNvPr id="10" name="Freeform 10"/>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11" name="TextBox 11"/>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i="1" spc="29" dirty="0">
                  <a:solidFill>
                    <a:srgbClr val="FFFFFF"/>
                  </a:solidFill>
                  <a:latin typeface="Google Sans Medium" panose="020B0603030502040204" pitchFamily="34" charset="0"/>
                  <a:ea typeface="DM Sans Italics"/>
                  <a:cs typeface="DM Sans Italics"/>
                  <a:sym typeface="DM Sans Italics"/>
                </a:rPr>
                <a:t>Login</a:t>
              </a:r>
            </a:p>
          </p:txBody>
        </p:sp>
      </p:grpSp>
      <p:sp>
        <p:nvSpPr>
          <p:cNvPr id="12" name="TextBox 12"/>
          <p:cNvSpPr txBox="1"/>
          <p:nvPr/>
        </p:nvSpPr>
        <p:spPr>
          <a:xfrm>
            <a:off x="3690978" y="596265"/>
            <a:ext cx="10906040" cy="1349947"/>
          </a:xfrm>
          <a:prstGeom prst="rect">
            <a:avLst/>
          </a:prstGeom>
        </p:spPr>
        <p:txBody>
          <a:bodyPr lIns="0" tIns="0" rIns="0" bIns="0" rtlCol="0" anchor="t">
            <a:spAutoFit/>
          </a:bodyPr>
          <a:lstStyle/>
          <a:p>
            <a:pPr algn="ctr">
              <a:lnSpc>
                <a:spcPts val="11082"/>
              </a:lnSpc>
            </a:pPr>
            <a:r>
              <a:rPr lang="en-US" sz="8030" b="1" spc="786" dirty="0">
                <a:solidFill>
                  <a:srgbClr val="FFFFFF"/>
                </a:solidFill>
                <a:latin typeface="Google Sans Medium" panose="020B0603030502040204" pitchFamily="34" charset="0"/>
                <a:ea typeface="Oswald Bold"/>
                <a:cs typeface="Oswald Bold"/>
                <a:sym typeface="Oswald Bold"/>
              </a:rPr>
              <a:t>CÁC THÀNH PHẦN</a:t>
            </a:r>
          </a:p>
        </p:txBody>
      </p:sp>
      <p:pic>
        <p:nvPicPr>
          <p:cNvPr id="28" name="Picture 27">
            <a:extLst>
              <a:ext uri="{FF2B5EF4-FFF2-40B4-BE49-F238E27FC236}">
                <a16:creationId xmlns:a16="http://schemas.microsoft.com/office/drawing/2014/main" id="{EB55F3D2-F703-64C0-C762-5ECB79C361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7078" y="3448603"/>
            <a:ext cx="8761501" cy="6495497"/>
          </a:xfrm>
          <a:prstGeom prst="rect">
            <a:avLst/>
          </a:prstGeom>
        </p:spPr>
      </p:pic>
      <p:pic>
        <p:nvPicPr>
          <p:cNvPr id="29" name="Picture 28" descr="Khoá học lập trình dành cho trẻ 9-17 tuổi">
            <a:extLst>
              <a:ext uri="{FF2B5EF4-FFF2-40B4-BE49-F238E27FC236}">
                <a16:creationId xmlns:a16="http://schemas.microsoft.com/office/drawing/2014/main" id="{A4CE8B8A-7A5A-86BF-CCD5-38473CF042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8953500"/>
            <a:ext cx="1828800" cy="8010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764A9-1A19-7EE5-90E5-78FBA3D05F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04A455C-FF28-2DDA-3210-8013F2432F65}"/>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a:extLst>
              <a:ext uri="{FF2B5EF4-FFF2-40B4-BE49-F238E27FC236}">
                <a16:creationId xmlns:a16="http://schemas.microsoft.com/office/drawing/2014/main" id="{B2E48008-9A9F-74D3-E982-9CFAFD96E237}"/>
              </a:ext>
            </a:extLst>
          </p:cNvPr>
          <p:cNvGrpSpPr/>
          <p:nvPr/>
        </p:nvGrpSpPr>
        <p:grpSpPr>
          <a:xfrm>
            <a:off x="0" y="0"/>
            <a:ext cx="18288000" cy="3086100"/>
            <a:chOff x="0" y="0"/>
            <a:chExt cx="4816593" cy="812800"/>
          </a:xfrm>
        </p:grpSpPr>
        <p:sp>
          <p:nvSpPr>
            <p:cNvPr id="4" name="Freeform 4">
              <a:extLst>
                <a:ext uri="{FF2B5EF4-FFF2-40B4-BE49-F238E27FC236}">
                  <a16:creationId xmlns:a16="http://schemas.microsoft.com/office/drawing/2014/main" id="{A09B466E-8748-87E7-533D-34B4E6DB9F8E}"/>
                </a:ext>
              </a:extLst>
            </p:cNvPr>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a:extLst>
                <a:ext uri="{FF2B5EF4-FFF2-40B4-BE49-F238E27FC236}">
                  <a16:creationId xmlns:a16="http://schemas.microsoft.com/office/drawing/2014/main" id="{8D8032B6-19CC-B84F-4698-7A4F1FC75635}"/>
                </a:ext>
              </a:extLst>
            </p:cNvPr>
            <p:cNvSpPr txBox="1"/>
            <p:nvPr/>
          </p:nvSpPr>
          <p:spPr>
            <a:xfrm>
              <a:off x="0" y="-19050"/>
              <a:ext cx="4816593" cy="831850"/>
            </a:xfrm>
            <a:prstGeom prst="rect">
              <a:avLst/>
            </a:prstGeom>
          </p:spPr>
          <p:txBody>
            <a:bodyPr lIns="50800" tIns="50800" rIns="50800" bIns="50800" rtlCol="0" anchor="ctr"/>
            <a:lstStyle/>
            <a:p>
              <a:pPr algn="ctr">
                <a:lnSpc>
                  <a:spcPts val="2859"/>
                </a:lnSpc>
              </a:pPr>
              <a:endParaRPr>
                <a:latin typeface="Google Sans Medium" panose="020B0603030502040204" pitchFamily="34" charset="0"/>
              </a:endParaRPr>
            </a:p>
          </p:txBody>
        </p:sp>
      </p:grpSp>
      <p:sp>
        <p:nvSpPr>
          <p:cNvPr id="6" name="Freeform 6">
            <a:extLst>
              <a:ext uri="{FF2B5EF4-FFF2-40B4-BE49-F238E27FC236}">
                <a16:creationId xmlns:a16="http://schemas.microsoft.com/office/drawing/2014/main" id="{3018BBD2-DC3A-7057-26DD-805DDBB7460C}"/>
              </a:ext>
            </a:extLst>
          </p:cNvPr>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8C48F320-C2C9-87C3-723F-FAB67019E1EC}"/>
              </a:ext>
            </a:extLst>
          </p:cNvPr>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a:extLst>
              <a:ext uri="{FF2B5EF4-FFF2-40B4-BE49-F238E27FC236}">
                <a16:creationId xmlns:a16="http://schemas.microsoft.com/office/drawing/2014/main" id="{2B738739-C598-C7C7-313F-A86173F0FF7E}"/>
              </a:ext>
            </a:extLst>
          </p:cNvPr>
          <p:cNvGrpSpPr/>
          <p:nvPr/>
        </p:nvGrpSpPr>
        <p:grpSpPr>
          <a:xfrm>
            <a:off x="2163000" y="3442596"/>
            <a:ext cx="4473739" cy="636748"/>
            <a:chOff x="0" y="0"/>
            <a:chExt cx="1178269" cy="167703"/>
          </a:xfrm>
        </p:grpSpPr>
        <p:sp>
          <p:nvSpPr>
            <p:cNvPr id="10" name="Freeform 10">
              <a:extLst>
                <a:ext uri="{FF2B5EF4-FFF2-40B4-BE49-F238E27FC236}">
                  <a16:creationId xmlns:a16="http://schemas.microsoft.com/office/drawing/2014/main" id="{5C3A83C7-A650-69BF-B3C4-5E4EB50509AB}"/>
                </a:ext>
              </a:extLst>
            </p:cNvPr>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11" name="TextBox 11">
              <a:extLst>
                <a:ext uri="{FF2B5EF4-FFF2-40B4-BE49-F238E27FC236}">
                  <a16:creationId xmlns:a16="http://schemas.microsoft.com/office/drawing/2014/main" id="{134CD84E-4AA3-5BA6-9DF2-F8A1EB0A59FB}"/>
                </a:ext>
              </a:extLst>
            </p:cNvPr>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i="1" spc="29" dirty="0">
                  <a:solidFill>
                    <a:srgbClr val="FFFFFF"/>
                  </a:solidFill>
                  <a:latin typeface="Google Sans Medium" panose="020B0603030502040204" pitchFamily="34" charset="0"/>
                  <a:ea typeface="DM Sans Italics"/>
                  <a:cs typeface="DM Sans Italics"/>
                  <a:sym typeface="DM Sans Italics"/>
                </a:rPr>
                <a:t>Dashboard</a:t>
              </a:r>
            </a:p>
          </p:txBody>
        </p:sp>
      </p:grpSp>
      <p:sp>
        <p:nvSpPr>
          <p:cNvPr id="12" name="TextBox 12">
            <a:extLst>
              <a:ext uri="{FF2B5EF4-FFF2-40B4-BE49-F238E27FC236}">
                <a16:creationId xmlns:a16="http://schemas.microsoft.com/office/drawing/2014/main" id="{050D2BF2-5F2B-5845-8246-094EE0339756}"/>
              </a:ext>
            </a:extLst>
          </p:cNvPr>
          <p:cNvSpPr txBox="1"/>
          <p:nvPr/>
        </p:nvSpPr>
        <p:spPr>
          <a:xfrm>
            <a:off x="3690978" y="596265"/>
            <a:ext cx="10906040" cy="1349947"/>
          </a:xfrm>
          <a:prstGeom prst="rect">
            <a:avLst/>
          </a:prstGeom>
        </p:spPr>
        <p:txBody>
          <a:bodyPr lIns="0" tIns="0" rIns="0" bIns="0" rtlCol="0" anchor="t">
            <a:spAutoFit/>
          </a:bodyPr>
          <a:lstStyle/>
          <a:p>
            <a:pPr algn="ctr">
              <a:lnSpc>
                <a:spcPts val="11082"/>
              </a:lnSpc>
            </a:pPr>
            <a:r>
              <a:rPr lang="en-US" sz="8030" b="1" spc="786" dirty="0">
                <a:solidFill>
                  <a:srgbClr val="FFFFFF"/>
                </a:solidFill>
                <a:latin typeface="Google Sans Medium" panose="020B0603030502040204" pitchFamily="34" charset="0"/>
                <a:ea typeface="Oswald Bold"/>
                <a:cs typeface="Oswald Bold"/>
                <a:sym typeface="Oswald Bold"/>
              </a:rPr>
              <a:t>CÁC THÀNH PHẦN</a:t>
            </a:r>
          </a:p>
        </p:txBody>
      </p:sp>
      <p:pic>
        <p:nvPicPr>
          <p:cNvPr id="13" name="Picture 12">
            <a:extLst>
              <a:ext uri="{FF2B5EF4-FFF2-40B4-BE49-F238E27FC236}">
                <a16:creationId xmlns:a16="http://schemas.microsoft.com/office/drawing/2014/main" id="{78ABD170-2D31-BA6F-F7FE-235A841F67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3295767"/>
            <a:ext cx="10592543" cy="6781566"/>
          </a:xfrm>
          <a:prstGeom prst="rect">
            <a:avLst/>
          </a:prstGeom>
        </p:spPr>
      </p:pic>
      <p:pic>
        <p:nvPicPr>
          <p:cNvPr id="14" name="Picture 13" descr="Khoá học lập trình dành cho trẻ 9-17 tuổi">
            <a:extLst>
              <a:ext uri="{FF2B5EF4-FFF2-40B4-BE49-F238E27FC236}">
                <a16:creationId xmlns:a16="http://schemas.microsoft.com/office/drawing/2014/main" id="{93C1E2FE-3031-9AC6-B908-A64456CFB0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8953500"/>
            <a:ext cx="1828800" cy="80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9698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D3EB1-D163-9B63-54E7-FAE2D5D784F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CDE4001-A154-8928-5BCD-CF086A5EFA08}"/>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a:extLst>
              <a:ext uri="{FF2B5EF4-FFF2-40B4-BE49-F238E27FC236}">
                <a16:creationId xmlns:a16="http://schemas.microsoft.com/office/drawing/2014/main" id="{38A7BD41-CB01-0FC8-5344-9E9B1D00E1EF}"/>
              </a:ext>
            </a:extLst>
          </p:cNvPr>
          <p:cNvGrpSpPr/>
          <p:nvPr/>
        </p:nvGrpSpPr>
        <p:grpSpPr>
          <a:xfrm>
            <a:off x="0" y="0"/>
            <a:ext cx="18288000" cy="3086100"/>
            <a:chOff x="0" y="0"/>
            <a:chExt cx="4816593" cy="812800"/>
          </a:xfrm>
        </p:grpSpPr>
        <p:sp>
          <p:nvSpPr>
            <p:cNvPr id="4" name="Freeform 4">
              <a:extLst>
                <a:ext uri="{FF2B5EF4-FFF2-40B4-BE49-F238E27FC236}">
                  <a16:creationId xmlns:a16="http://schemas.microsoft.com/office/drawing/2014/main" id="{E4482F71-775D-4CFD-3C96-66A04E789E44}"/>
                </a:ext>
              </a:extLst>
            </p:cNvPr>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a:extLst>
                <a:ext uri="{FF2B5EF4-FFF2-40B4-BE49-F238E27FC236}">
                  <a16:creationId xmlns:a16="http://schemas.microsoft.com/office/drawing/2014/main" id="{91270037-C0EA-DAF3-0780-8FFC4C893FB2}"/>
                </a:ext>
              </a:extLst>
            </p:cNvPr>
            <p:cNvSpPr txBox="1"/>
            <p:nvPr/>
          </p:nvSpPr>
          <p:spPr>
            <a:xfrm>
              <a:off x="0" y="-19050"/>
              <a:ext cx="4816593" cy="831850"/>
            </a:xfrm>
            <a:prstGeom prst="rect">
              <a:avLst/>
            </a:prstGeom>
          </p:spPr>
          <p:txBody>
            <a:bodyPr lIns="50800" tIns="50800" rIns="50800" bIns="50800" rtlCol="0" anchor="ctr"/>
            <a:lstStyle/>
            <a:p>
              <a:pPr algn="ctr">
                <a:lnSpc>
                  <a:spcPts val="2859"/>
                </a:lnSpc>
              </a:pPr>
              <a:endParaRPr>
                <a:latin typeface="Google Sans Medium" panose="020B0603030502040204" pitchFamily="34" charset="0"/>
              </a:endParaRPr>
            </a:p>
          </p:txBody>
        </p:sp>
      </p:grpSp>
      <p:sp>
        <p:nvSpPr>
          <p:cNvPr id="6" name="Freeform 6">
            <a:extLst>
              <a:ext uri="{FF2B5EF4-FFF2-40B4-BE49-F238E27FC236}">
                <a16:creationId xmlns:a16="http://schemas.microsoft.com/office/drawing/2014/main" id="{ED9C27AB-02FC-3969-3B5B-C61A91FFF0AF}"/>
              </a:ext>
            </a:extLst>
          </p:cNvPr>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7996FEC9-820A-EE42-063D-7C16B1880C78}"/>
              </a:ext>
            </a:extLst>
          </p:cNvPr>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a:extLst>
              <a:ext uri="{FF2B5EF4-FFF2-40B4-BE49-F238E27FC236}">
                <a16:creationId xmlns:a16="http://schemas.microsoft.com/office/drawing/2014/main" id="{669943CD-BB91-0011-E09F-FB1F2B646DC4}"/>
              </a:ext>
            </a:extLst>
          </p:cNvPr>
          <p:cNvGrpSpPr/>
          <p:nvPr/>
        </p:nvGrpSpPr>
        <p:grpSpPr>
          <a:xfrm>
            <a:off x="2163000" y="3442596"/>
            <a:ext cx="4473739" cy="636748"/>
            <a:chOff x="0" y="0"/>
            <a:chExt cx="1178269" cy="167703"/>
          </a:xfrm>
        </p:grpSpPr>
        <p:sp>
          <p:nvSpPr>
            <p:cNvPr id="10" name="Freeform 10">
              <a:extLst>
                <a:ext uri="{FF2B5EF4-FFF2-40B4-BE49-F238E27FC236}">
                  <a16:creationId xmlns:a16="http://schemas.microsoft.com/office/drawing/2014/main" id="{46ED5C5B-4C49-884A-219B-1665B3F516C0}"/>
                </a:ext>
              </a:extLst>
            </p:cNvPr>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11" name="TextBox 11">
              <a:extLst>
                <a:ext uri="{FF2B5EF4-FFF2-40B4-BE49-F238E27FC236}">
                  <a16:creationId xmlns:a16="http://schemas.microsoft.com/office/drawing/2014/main" id="{7108E4E6-A11A-A3A1-84CB-60B9F2288E51}"/>
                </a:ext>
              </a:extLst>
            </p:cNvPr>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i="1" spc="29" dirty="0">
                  <a:solidFill>
                    <a:srgbClr val="FFFFFF"/>
                  </a:solidFill>
                  <a:latin typeface="Google Sans Medium" panose="020B0603030502040204" pitchFamily="34" charset="0"/>
                  <a:ea typeface="DM Sans Italics"/>
                  <a:cs typeface="DM Sans Italics"/>
                  <a:sym typeface="DM Sans Italics"/>
                </a:rPr>
                <a:t>Library</a:t>
              </a:r>
            </a:p>
          </p:txBody>
        </p:sp>
      </p:grpSp>
      <p:sp>
        <p:nvSpPr>
          <p:cNvPr id="12" name="TextBox 12">
            <a:extLst>
              <a:ext uri="{FF2B5EF4-FFF2-40B4-BE49-F238E27FC236}">
                <a16:creationId xmlns:a16="http://schemas.microsoft.com/office/drawing/2014/main" id="{4E588961-87BA-E7C5-5BA2-D6D2D74BD6D5}"/>
              </a:ext>
            </a:extLst>
          </p:cNvPr>
          <p:cNvSpPr txBox="1"/>
          <p:nvPr/>
        </p:nvSpPr>
        <p:spPr>
          <a:xfrm>
            <a:off x="3690978" y="596265"/>
            <a:ext cx="10906040" cy="1349947"/>
          </a:xfrm>
          <a:prstGeom prst="rect">
            <a:avLst/>
          </a:prstGeom>
        </p:spPr>
        <p:txBody>
          <a:bodyPr lIns="0" tIns="0" rIns="0" bIns="0" rtlCol="0" anchor="t">
            <a:spAutoFit/>
          </a:bodyPr>
          <a:lstStyle/>
          <a:p>
            <a:pPr algn="ctr">
              <a:lnSpc>
                <a:spcPts val="11082"/>
              </a:lnSpc>
            </a:pPr>
            <a:r>
              <a:rPr lang="en-US" sz="8030" b="1" spc="786" dirty="0">
                <a:solidFill>
                  <a:srgbClr val="FFFFFF"/>
                </a:solidFill>
                <a:latin typeface="Google Sans Medium" panose="020B0603030502040204" pitchFamily="34" charset="0"/>
                <a:ea typeface="Oswald Bold"/>
                <a:cs typeface="Oswald Bold"/>
                <a:sym typeface="Oswald Bold"/>
              </a:rPr>
              <a:t>CÁC THÀNH PHẦN</a:t>
            </a:r>
          </a:p>
        </p:txBody>
      </p:sp>
      <p:pic>
        <p:nvPicPr>
          <p:cNvPr id="14" name="Picture 13">
            <a:extLst>
              <a:ext uri="{FF2B5EF4-FFF2-40B4-BE49-F238E27FC236}">
                <a16:creationId xmlns:a16="http://schemas.microsoft.com/office/drawing/2014/main" id="{FB38C3C8-5982-60B5-7BDE-75AF0D3E19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7600" y="3276972"/>
            <a:ext cx="10578682" cy="6772692"/>
          </a:xfrm>
          <a:prstGeom prst="rect">
            <a:avLst/>
          </a:prstGeom>
        </p:spPr>
      </p:pic>
      <p:pic>
        <p:nvPicPr>
          <p:cNvPr id="15" name="Picture 14" descr="Khoá học lập trình dành cho trẻ 9-17 tuổi">
            <a:extLst>
              <a:ext uri="{FF2B5EF4-FFF2-40B4-BE49-F238E27FC236}">
                <a16:creationId xmlns:a16="http://schemas.microsoft.com/office/drawing/2014/main" id="{49D0280E-D242-8B6F-E548-67A802EBF8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8953500"/>
            <a:ext cx="1828800" cy="80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4454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42B9A-0B71-BDE8-B1EC-CE20B644460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9B3C416-09EA-217E-A7C8-C52AE78E342A}"/>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a:extLst>
              <a:ext uri="{FF2B5EF4-FFF2-40B4-BE49-F238E27FC236}">
                <a16:creationId xmlns:a16="http://schemas.microsoft.com/office/drawing/2014/main" id="{F1C0ECF3-53C7-59AE-9681-AB03A24092A3}"/>
              </a:ext>
            </a:extLst>
          </p:cNvPr>
          <p:cNvGrpSpPr/>
          <p:nvPr/>
        </p:nvGrpSpPr>
        <p:grpSpPr>
          <a:xfrm>
            <a:off x="0" y="0"/>
            <a:ext cx="18288000" cy="3086100"/>
            <a:chOff x="0" y="0"/>
            <a:chExt cx="4816593" cy="812800"/>
          </a:xfrm>
        </p:grpSpPr>
        <p:sp>
          <p:nvSpPr>
            <p:cNvPr id="4" name="Freeform 4">
              <a:extLst>
                <a:ext uri="{FF2B5EF4-FFF2-40B4-BE49-F238E27FC236}">
                  <a16:creationId xmlns:a16="http://schemas.microsoft.com/office/drawing/2014/main" id="{4BC8CDB1-EFFB-2543-7D08-C67FC3C99BBA}"/>
                </a:ext>
              </a:extLst>
            </p:cNvPr>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a:extLst>
                <a:ext uri="{FF2B5EF4-FFF2-40B4-BE49-F238E27FC236}">
                  <a16:creationId xmlns:a16="http://schemas.microsoft.com/office/drawing/2014/main" id="{E8A35EB8-0FB5-348A-5562-18968726D327}"/>
                </a:ext>
              </a:extLst>
            </p:cNvPr>
            <p:cNvSpPr txBox="1"/>
            <p:nvPr/>
          </p:nvSpPr>
          <p:spPr>
            <a:xfrm>
              <a:off x="0" y="-19050"/>
              <a:ext cx="4816593" cy="831850"/>
            </a:xfrm>
            <a:prstGeom prst="rect">
              <a:avLst/>
            </a:prstGeom>
          </p:spPr>
          <p:txBody>
            <a:bodyPr lIns="50800" tIns="50800" rIns="50800" bIns="50800" rtlCol="0" anchor="ctr"/>
            <a:lstStyle/>
            <a:p>
              <a:pPr algn="ctr">
                <a:lnSpc>
                  <a:spcPts val="2859"/>
                </a:lnSpc>
              </a:pPr>
              <a:endParaRPr>
                <a:latin typeface="Google Sans Medium" panose="020B0603030502040204" pitchFamily="34" charset="0"/>
              </a:endParaRPr>
            </a:p>
          </p:txBody>
        </p:sp>
      </p:grpSp>
      <p:sp>
        <p:nvSpPr>
          <p:cNvPr id="6" name="Freeform 6">
            <a:extLst>
              <a:ext uri="{FF2B5EF4-FFF2-40B4-BE49-F238E27FC236}">
                <a16:creationId xmlns:a16="http://schemas.microsoft.com/office/drawing/2014/main" id="{039799B6-CC54-BE7B-5556-28839C482DC1}"/>
              </a:ext>
            </a:extLst>
          </p:cNvPr>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6C8CC359-24AF-DEC5-5B02-C11DC3B34E89}"/>
              </a:ext>
            </a:extLst>
          </p:cNvPr>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a:extLst>
              <a:ext uri="{FF2B5EF4-FFF2-40B4-BE49-F238E27FC236}">
                <a16:creationId xmlns:a16="http://schemas.microsoft.com/office/drawing/2014/main" id="{000713AB-F223-B93C-99BC-FD9F551219EA}"/>
              </a:ext>
            </a:extLst>
          </p:cNvPr>
          <p:cNvGrpSpPr/>
          <p:nvPr/>
        </p:nvGrpSpPr>
        <p:grpSpPr>
          <a:xfrm>
            <a:off x="2163000" y="3442596"/>
            <a:ext cx="4473739" cy="636748"/>
            <a:chOff x="0" y="0"/>
            <a:chExt cx="1178269" cy="167703"/>
          </a:xfrm>
        </p:grpSpPr>
        <p:sp>
          <p:nvSpPr>
            <p:cNvPr id="10" name="Freeform 10">
              <a:extLst>
                <a:ext uri="{FF2B5EF4-FFF2-40B4-BE49-F238E27FC236}">
                  <a16:creationId xmlns:a16="http://schemas.microsoft.com/office/drawing/2014/main" id="{5E3920E7-A013-F8EF-04AA-8A718780A991}"/>
                </a:ext>
              </a:extLst>
            </p:cNvPr>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11" name="TextBox 11">
              <a:extLst>
                <a:ext uri="{FF2B5EF4-FFF2-40B4-BE49-F238E27FC236}">
                  <a16:creationId xmlns:a16="http://schemas.microsoft.com/office/drawing/2014/main" id="{39BB75B9-D797-AE9A-0EEF-325F126145EF}"/>
                </a:ext>
              </a:extLst>
            </p:cNvPr>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i="1" spc="29" dirty="0">
                  <a:solidFill>
                    <a:srgbClr val="FFFFFF"/>
                  </a:solidFill>
                  <a:latin typeface="Google Sans Medium" panose="020B0603030502040204" pitchFamily="34" charset="0"/>
                  <a:ea typeface="DM Sans Italics"/>
                  <a:cs typeface="DM Sans Italics"/>
                  <a:sym typeface="DM Sans Italics"/>
                </a:rPr>
                <a:t>Explore More</a:t>
              </a:r>
            </a:p>
          </p:txBody>
        </p:sp>
      </p:grpSp>
      <p:sp>
        <p:nvSpPr>
          <p:cNvPr id="12" name="TextBox 12">
            <a:extLst>
              <a:ext uri="{FF2B5EF4-FFF2-40B4-BE49-F238E27FC236}">
                <a16:creationId xmlns:a16="http://schemas.microsoft.com/office/drawing/2014/main" id="{BAE1C31C-A5E8-A5CE-3BA5-E90D58FE7D81}"/>
              </a:ext>
            </a:extLst>
          </p:cNvPr>
          <p:cNvSpPr txBox="1"/>
          <p:nvPr/>
        </p:nvSpPr>
        <p:spPr>
          <a:xfrm>
            <a:off x="3690978" y="596265"/>
            <a:ext cx="10906040" cy="1349947"/>
          </a:xfrm>
          <a:prstGeom prst="rect">
            <a:avLst/>
          </a:prstGeom>
        </p:spPr>
        <p:txBody>
          <a:bodyPr lIns="0" tIns="0" rIns="0" bIns="0" rtlCol="0" anchor="t">
            <a:spAutoFit/>
          </a:bodyPr>
          <a:lstStyle/>
          <a:p>
            <a:pPr algn="ctr">
              <a:lnSpc>
                <a:spcPts val="11082"/>
              </a:lnSpc>
            </a:pPr>
            <a:r>
              <a:rPr lang="en-US" sz="8030" b="1" spc="786" dirty="0">
                <a:solidFill>
                  <a:srgbClr val="FFFFFF"/>
                </a:solidFill>
                <a:latin typeface="Google Sans Medium" panose="020B0603030502040204" pitchFamily="34" charset="0"/>
                <a:ea typeface="Oswald Bold"/>
                <a:cs typeface="Oswald Bold"/>
                <a:sym typeface="Oswald Bold"/>
              </a:rPr>
              <a:t>CÁC THÀNH PHẦN</a:t>
            </a:r>
          </a:p>
        </p:txBody>
      </p:sp>
      <p:pic>
        <p:nvPicPr>
          <p:cNvPr id="13" name="Picture 12">
            <a:extLst>
              <a:ext uri="{FF2B5EF4-FFF2-40B4-BE49-F238E27FC236}">
                <a16:creationId xmlns:a16="http://schemas.microsoft.com/office/drawing/2014/main" id="{BFD05734-D464-271E-9C33-5532CA95B3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1000" y="3646124"/>
            <a:ext cx="9983575" cy="6391692"/>
          </a:xfrm>
          <a:prstGeom prst="rect">
            <a:avLst/>
          </a:prstGeom>
        </p:spPr>
      </p:pic>
      <p:pic>
        <p:nvPicPr>
          <p:cNvPr id="15" name="Picture 14" descr="Khoá học lập trình dành cho trẻ 9-17 tuổi">
            <a:extLst>
              <a:ext uri="{FF2B5EF4-FFF2-40B4-BE49-F238E27FC236}">
                <a16:creationId xmlns:a16="http://schemas.microsoft.com/office/drawing/2014/main" id="{6F5CFAAB-BE47-A580-36B6-60E91014C5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8953500"/>
            <a:ext cx="1828800" cy="80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5786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720102" y="3030981"/>
            <a:ext cx="12057353" cy="1702517"/>
          </a:xfrm>
          <a:prstGeom prst="rect">
            <a:avLst/>
          </a:prstGeom>
        </p:spPr>
        <p:txBody>
          <a:bodyPr lIns="0" tIns="0" rIns="0" bIns="0" rtlCol="0" anchor="t">
            <a:spAutoFit/>
          </a:bodyPr>
          <a:lstStyle/>
          <a:p>
            <a:pPr algn="l">
              <a:lnSpc>
                <a:spcPts val="13948"/>
              </a:lnSpc>
            </a:pPr>
            <a:r>
              <a:rPr lang="en-US" sz="10107" b="1" spc="990" dirty="0">
                <a:solidFill>
                  <a:srgbClr val="FFFFFF"/>
                </a:solidFill>
                <a:latin typeface="Oswald Bold"/>
                <a:ea typeface="Oswald Bold"/>
                <a:cs typeface="Oswald Bold"/>
                <a:sym typeface="Oswald Bold"/>
              </a:rPr>
              <a:t>PROJECT TIMELINE</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Picture 5" descr="Khoá học lập trình dành cho trẻ 9-17 tuổi">
            <a:extLst>
              <a:ext uri="{FF2B5EF4-FFF2-40B4-BE49-F238E27FC236}">
                <a16:creationId xmlns:a16="http://schemas.microsoft.com/office/drawing/2014/main" id="{6F5CFAAB-BE47-A580-36B6-60E91014C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9105900"/>
            <a:ext cx="1828800" cy="8010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246</Words>
  <Application>Microsoft Macintosh PowerPoint</Application>
  <PresentationFormat>Custom</PresentationFormat>
  <Paragraphs>51</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Oswald Bold</vt:lpstr>
      <vt:lpstr>Calibri</vt:lpstr>
      <vt:lpstr>Google Sans Medium</vt:lpstr>
      <vt:lpstr>Montserrat Classic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Nguyen Tan Hy Huu</cp:lastModifiedBy>
  <cp:revision>3</cp:revision>
  <dcterms:created xsi:type="dcterms:W3CDTF">2006-08-16T00:00:00Z</dcterms:created>
  <dcterms:modified xsi:type="dcterms:W3CDTF">2024-12-08T14:19:49Z</dcterms:modified>
  <dc:identifier>DAGYtaHY-GU</dc:identifier>
</cp:coreProperties>
</file>